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6" r:id="rId4"/>
  </p:sldMasterIdLst>
  <p:notesMasterIdLst>
    <p:notesMasterId r:id="rId20"/>
  </p:notesMasterIdLst>
  <p:sldIdLst>
    <p:sldId id="397" r:id="rId5"/>
    <p:sldId id="272" r:id="rId6"/>
    <p:sldId id="320" r:id="rId7"/>
    <p:sldId id="379" r:id="rId8"/>
    <p:sldId id="278" r:id="rId9"/>
    <p:sldId id="326" r:id="rId10"/>
    <p:sldId id="391" r:id="rId11"/>
    <p:sldId id="396" r:id="rId12"/>
    <p:sldId id="394" r:id="rId13"/>
    <p:sldId id="389" r:id="rId14"/>
    <p:sldId id="381" r:id="rId15"/>
    <p:sldId id="390" r:id="rId16"/>
    <p:sldId id="386" r:id="rId17"/>
    <p:sldId id="395" r:id="rId18"/>
    <p:sldId id="384" r:id="rId19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jvers-Veer van der, Monique" initials="SvdM" lastIdx="8" clrIdx="0">
    <p:extLst>
      <p:ext uri="{19B8F6BF-5375-455C-9EA6-DF929625EA0E}">
        <p15:presenceInfo xmlns:p15="http://schemas.microsoft.com/office/powerpoint/2012/main" userId="S-1-5-21-697381371-1304843490-1232828436-2562" providerId="AD"/>
      </p:ext>
    </p:extLst>
  </p:cmAuthor>
  <p:cmAuthor id="2" name="Stéphanie Knoors" initials="SK" lastIdx="20" clrIdx="1">
    <p:extLst>
      <p:ext uri="{19B8F6BF-5375-455C-9EA6-DF929625EA0E}">
        <p15:presenceInfo xmlns:p15="http://schemas.microsoft.com/office/powerpoint/2012/main" userId="S-1-5-21-697381371-1304843490-1232828436-65868" providerId="AD"/>
      </p:ext>
    </p:extLst>
  </p:cmAuthor>
  <p:cmAuthor id="3" name="Severeijns, Mathea" initials="SM" lastIdx="1" clrIdx="2">
    <p:extLst>
      <p:ext uri="{19B8F6BF-5375-455C-9EA6-DF929625EA0E}">
        <p15:presenceInfo xmlns:p15="http://schemas.microsoft.com/office/powerpoint/2012/main" userId="S-1-5-21-697381371-1304843490-1232828436-52623" providerId="AD"/>
      </p:ext>
    </p:extLst>
  </p:cmAuthor>
  <p:cmAuthor id="4" name="Engels-Schuffelen, José" initials="EJ" lastIdx="2" clrIdx="3">
    <p:extLst>
      <p:ext uri="{19B8F6BF-5375-455C-9EA6-DF929625EA0E}">
        <p15:presenceInfo xmlns:p15="http://schemas.microsoft.com/office/powerpoint/2012/main" userId="S-1-5-21-697381371-1304843490-1232828436-33619" providerId="AD"/>
      </p:ext>
    </p:extLst>
  </p:cmAuthor>
  <p:cmAuthor id="5" name="Daan in het Panhuis" initials="DihP" lastIdx="3" clrIdx="4">
    <p:extLst>
      <p:ext uri="{19B8F6BF-5375-455C-9EA6-DF929625EA0E}">
        <p15:presenceInfo xmlns:p15="http://schemas.microsoft.com/office/powerpoint/2012/main" userId="S-1-5-21-697381371-1304843490-1232828436-67556" providerId="AD"/>
      </p:ext>
    </p:extLst>
  </p:cmAuthor>
  <p:cmAuthor id="6" name="Ritsert Inia" initials="RI" lastIdx="1" clrIdx="5">
    <p:extLst>
      <p:ext uri="{19B8F6BF-5375-455C-9EA6-DF929625EA0E}">
        <p15:presenceInfo xmlns:p15="http://schemas.microsoft.com/office/powerpoint/2012/main" userId="S-1-5-21-697381371-1304843490-1232828436-714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4B0"/>
    <a:srgbClr val="9995D3"/>
    <a:srgbClr val="4298D2"/>
    <a:srgbClr val="FF6565"/>
    <a:srgbClr val="920000"/>
    <a:srgbClr val="EB8184"/>
    <a:srgbClr val="D8CBBE"/>
    <a:srgbClr val="EAE3DC"/>
    <a:srgbClr val="F7C922"/>
    <a:srgbClr val="976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2326" autoAdjust="0"/>
  </p:normalViewPr>
  <p:slideViewPr>
    <p:cSldViewPr snapToGrid="0">
      <p:cViewPr varScale="1">
        <p:scale>
          <a:sx n="76" d="100"/>
          <a:sy n="76" d="100"/>
        </p:scale>
        <p:origin x="1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27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E49B4-9AC4-AF48-AC26-DDA596EB5C6D}" type="datetimeFigureOut">
              <a:rPr lang="nl-NL" smtClean="0"/>
              <a:t>30-10-2024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95536-66B0-8E41-82EE-6196717E92B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529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95536-66B0-8E41-82EE-6196717E92BC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25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95536-66B0-8E41-82EE-6196717E92BC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098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Koppelkansen met andere kaders</a:t>
            </a:r>
          </a:p>
          <a:p>
            <a:r>
              <a:rPr lang="nl-NL" dirty="0"/>
              <a:t>Voorbeeld van Heerlen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FA76-BBBB-0246-A0FE-291744464E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6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sym typeface="Wingdings" panose="05000000000000000000" pitchFamily="2" charset="2"/>
              </a:rPr>
              <a:t>Onderstreepte tekst gebruiken</a:t>
            </a:r>
          </a:p>
          <a:p>
            <a:r>
              <a:rPr lang="nl-NL" dirty="0">
                <a:sym typeface="Wingdings" panose="05000000000000000000" pitchFamily="2" charset="2"/>
              </a:rPr>
              <a:t>Behoeften maken begrip concreet en hanteerbaar</a:t>
            </a:r>
          </a:p>
          <a:p>
            <a:r>
              <a:rPr lang="nl-NL" dirty="0">
                <a:sym typeface="Wingdings" panose="05000000000000000000" pitchFamily="2" charset="2"/>
              </a:rPr>
              <a:t>Functioneren daarnaast als criteria bij beoordeling aanvragen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FA76-BBBB-0246-A0FE-291744464E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opbouwen leefbaarheidsfonds.</a:t>
            </a:r>
          </a:p>
          <a:p>
            <a:r>
              <a:rPr lang="nl-NL" dirty="0"/>
              <a:t>Dit zijn wij aan het doen.  3 lijnen doorlopen. </a:t>
            </a:r>
          </a:p>
          <a:p>
            <a:r>
              <a:rPr lang="nl-NL" dirty="0"/>
              <a:t>Zo zou dat in de uitwerking eruit kunnen zien. / We denken dat we het zo gaan aanpakken.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95536-66B0-8E41-82EE-6196717E92BC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910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Leefbaarheidsakkoord tussen GS en gemeente</a:t>
            </a:r>
          </a:p>
          <a:p>
            <a:endParaRPr lang="nl-NL" dirty="0"/>
          </a:p>
          <a:p>
            <a:r>
              <a:rPr lang="nl-NL" dirty="0"/>
              <a:t>Stappenplan ontwikkeld</a:t>
            </a:r>
          </a:p>
          <a:p>
            <a:endParaRPr lang="nl-NL" dirty="0"/>
          </a:p>
          <a:p>
            <a:r>
              <a:rPr lang="nl-NL" dirty="0"/>
              <a:t>Intake:	samen f/s intake doen met de gemeente (casusoverleg)</a:t>
            </a:r>
          </a:p>
          <a:p>
            <a:r>
              <a:rPr lang="nl-NL" dirty="0"/>
              <a:t>f:	bepaald waar voorstel terecht komt </a:t>
            </a:r>
          </a:p>
          <a:p>
            <a:r>
              <a:rPr lang="nl-NL" dirty="0"/>
              <a:t>Contrair:	mag niet contrair zijn op provinciaal beleid. </a:t>
            </a:r>
          </a:p>
          <a:p>
            <a:r>
              <a:rPr lang="nl-NL" dirty="0"/>
              <a:t>Leefbaarheidsbehoefte:	sluit voorstel aan bij eisen, behoeften en wensen inwoners?</a:t>
            </a:r>
          </a:p>
          <a:p>
            <a:r>
              <a:rPr lang="nl-NL" dirty="0"/>
              <a:t>	nagaan is er een aantoonbare leefbaarheidsbehoefte? (a.d.h.v. data/ partijen/ burgerbetrokkenheid)</a:t>
            </a:r>
          </a:p>
          <a:p>
            <a:r>
              <a:rPr lang="nl-NL" dirty="0"/>
              <a:t>6 thema’s: 	omdat het grote voorstellen zijn zou je kunnen overwegen dat deze aan bijvoorbeeld 3 thema’s moet bijdragen.</a:t>
            </a:r>
          </a:p>
          <a:p>
            <a:r>
              <a:rPr lang="nl-NL" dirty="0"/>
              <a:t>Andere PH: 	leefbaarheidsnetwerk. We willen een netwerk oprichten binnen de provincie dat alle beleidsvelden raakt zodat we kunnen afstemmen. </a:t>
            </a:r>
          </a:p>
          <a:p>
            <a:r>
              <a:rPr lang="nl-NL" dirty="0"/>
              <a:t>Impact: 	in welke mate draagt voorstel bij aan 6 thema’s/ beoogd resultaat/ effecten</a:t>
            </a:r>
          </a:p>
          <a:p>
            <a:r>
              <a:rPr lang="nl-NL" dirty="0"/>
              <a:t>	mate betrokkenheid gemeente, maatschappelijke partners/ inwoners bij uitwerking</a:t>
            </a:r>
          </a:p>
          <a:p>
            <a:r>
              <a:rPr lang="nl-NL" dirty="0"/>
              <a:t>Uitvoerbaar : 	check voorstel op kosten/ begroting/ planning/ risicoanalyse/ continuïteit en beheer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Leefbaarheidsakkoord: indien aan alle voorgaande punten is voldaan dan overeenkomst tussen GS en B&amp;W</a:t>
            </a:r>
          </a:p>
          <a:p>
            <a:endParaRPr lang="nl-NL" dirty="0"/>
          </a:p>
          <a:p>
            <a:r>
              <a:rPr lang="nl-NL" dirty="0"/>
              <a:t>Subsidieverlening: iedere gemeente kan 1x aanvragen.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FA76-BBBB-0246-A0FE-291744464E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3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0982B4A-0A5E-4E52-B03F-F93B6C8375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19439"/>
            <a:ext cx="12192000" cy="573856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821" y="4557689"/>
            <a:ext cx="4679429" cy="685518"/>
          </a:xfrm>
          <a:solidFill>
            <a:srgbClr val="308ECD"/>
          </a:solidFill>
        </p:spPr>
        <p:txBody>
          <a:bodyPr wrap="square" lIns="396000" tIns="216000" bIns="21600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2D82B1-7B4F-4F9C-84FB-A5B7E0B33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" y="154935"/>
            <a:ext cx="3840480" cy="9144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A3A29E2-5AEC-4C4B-AEC6-2527CC8BB8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5400000">
            <a:off x="5379388" y="3955847"/>
            <a:ext cx="622589" cy="268865"/>
          </a:xfrm>
          <a:prstGeom prst="triangle">
            <a:avLst/>
          </a:prstGeom>
          <a:solidFill>
            <a:srgbClr val="0059A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820" y="3622872"/>
            <a:ext cx="4680000" cy="934817"/>
          </a:xfrm>
          <a:solidFill>
            <a:srgbClr val="0059A2"/>
          </a:solidFill>
        </p:spPr>
        <p:txBody>
          <a:bodyPr wrap="square" lIns="396000" tIns="216000" bIns="216000" anchor="b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3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s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526117"/>
            <a:ext cx="10801350" cy="87053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DF2F33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448" y="1623893"/>
            <a:ext cx="3600000" cy="768617"/>
          </a:xfrm>
          <a:solidFill>
            <a:srgbClr val="0059A2"/>
          </a:solidFill>
        </p:spPr>
        <p:txBody>
          <a:bodyPr lIns="180000" tIns="216000" bIns="216000">
            <a:sp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2778CA1-5925-439A-A1FE-5FA031EBE577}"/>
              </a:ext>
            </a:extLst>
          </p:cNvPr>
          <p:cNvSpPr/>
          <p:nvPr userDrawn="1"/>
        </p:nvSpPr>
        <p:spPr>
          <a:xfrm>
            <a:off x="0" y="6496493"/>
            <a:ext cx="12192000" cy="361507"/>
          </a:xfrm>
          <a:prstGeom prst="rect">
            <a:avLst/>
          </a:prstGeom>
          <a:solidFill>
            <a:srgbClr val="005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70AD9D-3567-4CE4-82F8-F48A21D57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61" y="5730384"/>
            <a:ext cx="2526294" cy="60149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AD7325-546D-4984-9E7F-D43B08EBB48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09914" y="1844275"/>
            <a:ext cx="2887579" cy="376112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BD70F11-E74C-43FC-BA0F-B7A7E57848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7380" y="1624013"/>
            <a:ext cx="2526294" cy="18049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en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DD38957-4CFD-46C7-B90D-723DA720B4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77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1AFB9226-07C2-4A4C-8B14-9678AA00B2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5400000">
            <a:off x="5367532" y="2164389"/>
            <a:ext cx="622589" cy="268865"/>
          </a:xfrm>
          <a:prstGeom prst="triangle">
            <a:avLst/>
          </a:prstGeom>
          <a:solidFill>
            <a:srgbClr val="0059A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10DD041-1836-44AD-BB16-DF052DA20E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394" y="1792566"/>
            <a:ext cx="4680000" cy="1012512"/>
          </a:xfrm>
          <a:solidFill>
            <a:srgbClr val="0059A2"/>
          </a:solidFill>
        </p:spPr>
        <p:txBody>
          <a:bodyPr wrap="square" lIns="324000" tIns="288000" bIns="288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80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en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DD38957-4CFD-46C7-B90D-723DA720B4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77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1AFB9226-07C2-4A4C-8B14-9678AA00B2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5400000">
            <a:off x="5367532" y="2164389"/>
            <a:ext cx="622589" cy="268865"/>
          </a:xfrm>
          <a:prstGeom prst="triangle">
            <a:avLst/>
          </a:prstGeom>
          <a:solidFill>
            <a:srgbClr val="DF2F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10DD041-1836-44AD-BB16-DF052DA20E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394" y="1792566"/>
            <a:ext cx="4680000" cy="1012512"/>
          </a:xfrm>
          <a:solidFill>
            <a:srgbClr val="DF2F33"/>
          </a:solidFill>
        </p:spPr>
        <p:txBody>
          <a:bodyPr wrap="square" lIns="324000" tIns="288000" bIns="288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05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en teks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DD38957-4CFD-46C7-B90D-723DA720B4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77000"/>
          </a:xfrm>
          <a:solidFill>
            <a:srgbClr val="0059A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F64271-FEB8-4505-A0F3-56EFA1A075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4000" y="3740150"/>
            <a:ext cx="10801743" cy="18637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01F3DF18-2495-42F4-9E3E-F5FE7A95B3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>
            <a:off x="5367138" y="2164389"/>
            <a:ext cx="622589" cy="268865"/>
          </a:xfrm>
          <a:prstGeom prst="triangle">
            <a:avLst/>
          </a:prstGeom>
          <a:solidFill>
            <a:srgbClr val="308ECD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10DD041-1836-44AD-BB16-DF052DA20E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792566"/>
            <a:ext cx="4680000" cy="1012512"/>
          </a:xfrm>
          <a:solidFill>
            <a:srgbClr val="308ECD"/>
          </a:solidFill>
        </p:spPr>
        <p:txBody>
          <a:bodyPr wrap="square" lIns="324000" tIns="288000" bIns="288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7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en tekst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DD38957-4CFD-46C7-B90D-723DA720B4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77000"/>
          </a:xfrm>
          <a:solidFill>
            <a:srgbClr val="8C201D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F64271-FEB8-4505-A0F3-56EFA1A075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4000" y="3740150"/>
            <a:ext cx="10801743" cy="18637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01F3DF18-2495-42F4-9E3E-F5FE7A95B3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>
            <a:off x="5367138" y="2164389"/>
            <a:ext cx="622589" cy="268865"/>
          </a:xfrm>
          <a:prstGeom prst="triangle">
            <a:avLst/>
          </a:prstGeom>
          <a:solidFill>
            <a:srgbClr val="DF2F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10DD041-1836-44AD-BB16-DF052DA20E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792566"/>
            <a:ext cx="4680000" cy="1012512"/>
          </a:xfrm>
          <a:solidFill>
            <a:srgbClr val="DF2F33"/>
          </a:solidFill>
        </p:spPr>
        <p:txBody>
          <a:bodyPr wrap="square" lIns="324000" tIns="288000" bIns="288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75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A87C266-78F0-44A5-B55B-9DF1630290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45147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627FAB-ADBE-491F-89A4-695C22A0C3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041" y="5767880"/>
            <a:ext cx="3262314" cy="776742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4AB05753-1F86-4386-8F4C-6EEA20BDF4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>
            <a:off x="5367138" y="2164389"/>
            <a:ext cx="622589" cy="268865"/>
          </a:xfrm>
          <a:prstGeom prst="triangle">
            <a:avLst/>
          </a:prstGeom>
          <a:solidFill>
            <a:srgbClr val="0059A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10DD041-1836-44AD-BB16-DF052DA20E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792566"/>
            <a:ext cx="4680000" cy="1012512"/>
          </a:xfrm>
          <a:solidFill>
            <a:srgbClr val="0059A2"/>
          </a:solidFill>
        </p:spPr>
        <p:txBody>
          <a:bodyPr wrap="square" lIns="324000" tIns="288000" bIns="288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4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A87C266-78F0-44A5-B55B-9DF1630290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45147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627FAB-ADBE-491F-89A4-695C22A0C3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041" y="5767880"/>
            <a:ext cx="3262314" cy="776742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4AB05753-1F86-4386-8F4C-6EEA20BDF4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>
            <a:off x="5367138" y="2164389"/>
            <a:ext cx="622589" cy="268865"/>
          </a:xfrm>
          <a:prstGeom prst="triangle">
            <a:avLst/>
          </a:prstGeom>
          <a:solidFill>
            <a:srgbClr val="DF2F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10DD041-1836-44AD-BB16-DF052DA20E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792566"/>
            <a:ext cx="4680000" cy="1012512"/>
          </a:xfrm>
          <a:solidFill>
            <a:srgbClr val="DF2F33"/>
          </a:solidFill>
        </p:spPr>
        <p:txBody>
          <a:bodyPr wrap="square" lIns="324000" tIns="288000" bIns="288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7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119188"/>
            <a:ext cx="12192000" cy="5738812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821" y="4557689"/>
            <a:ext cx="4679429" cy="685518"/>
          </a:xfrm>
          <a:solidFill>
            <a:srgbClr val="308ECD"/>
          </a:solidFill>
        </p:spPr>
        <p:txBody>
          <a:bodyPr wrap="square" lIns="396000" tIns="216000" bIns="21600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2D82B1-7B4F-4F9C-84FB-A5B7E0B33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" y="154935"/>
            <a:ext cx="3840480" cy="9144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A3A29E2-5AEC-4C4B-AEC6-2527CC8BB8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5400000">
            <a:off x="5379388" y="3955847"/>
            <a:ext cx="622589" cy="268865"/>
          </a:xfrm>
          <a:prstGeom prst="triangle">
            <a:avLst/>
          </a:prstGeom>
          <a:solidFill>
            <a:srgbClr val="0059A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820" y="3622872"/>
            <a:ext cx="4680000" cy="934817"/>
          </a:xfrm>
          <a:solidFill>
            <a:srgbClr val="0059A2"/>
          </a:solidFill>
        </p:spPr>
        <p:txBody>
          <a:bodyPr wrap="square" lIns="396000" tIns="216000" bIns="216000" anchor="b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65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0982B4A-0A5E-4E52-B03F-F93B6C8375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19439"/>
            <a:ext cx="12192000" cy="573856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820" y="4557689"/>
            <a:ext cx="4680000" cy="685518"/>
          </a:xfrm>
          <a:solidFill>
            <a:srgbClr val="DF2F33"/>
          </a:solidFill>
        </p:spPr>
        <p:txBody>
          <a:bodyPr wrap="square" lIns="396000" tIns="216000" bIns="21600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2D82B1-7B4F-4F9C-84FB-A5B7E0B33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" y="154935"/>
            <a:ext cx="3840480" cy="914400"/>
          </a:xfrm>
          <a:prstGeom prst="rect">
            <a:avLst/>
          </a:prstGeom>
        </p:spPr>
      </p:pic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BF48B971-5821-4556-ADC4-CA2F572795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5400000">
            <a:off x="5380682" y="3955847"/>
            <a:ext cx="622589" cy="268865"/>
          </a:xfrm>
          <a:prstGeom prst="triangle">
            <a:avLst/>
          </a:prstGeom>
          <a:solidFill>
            <a:srgbClr val="8C201D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820" y="3622872"/>
            <a:ext cx="4680000" cy="934817"/>
          </a:xfrm>
          <a:solidFill>
            <a:srgbClr val="8C201D"/>
          </a:solidFill>
        </p:spPr>
        <p:txBody>
          <a:bodyPr wrap="square" lIns="396000" tIns="216000" bIns="216000" anchor="b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5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119188"/>
            <a:ext cx="12192000" cy="5738812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820" y="4557689"/>
            <a:ext cx="4680000" cy="685518"/>
          </a:xfrm>
          <a:solidFill>
            <a:srgbClr val="DF2F33"/>
          </a:solidFill>
        </p:spPr>
        <p:txBody>
          <a:bodyPr wrap="square" lIns="396000" tIns="216000" bIns="21600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2D82B1-7B4F-4F9C-84FB-A5B7E0B33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" y="154935"/>
            <a:ext cx="3840480" cy="914400"/>
          </a:xfrm>
          <a:prstGeom prst="rect">
            <a:avLst/>
          </a:prstGeom>
        </p:spPr>
      </p:pic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BF48B971-5821-4556-ADC4-CA2F572795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5400000">
            <a:off x="5380682" y="3955847"/>
            <a:ext cx="622589" cy="268865"/>
          </a:xfrm>
          <a:prstGeom prst="triangle">
            <a:avLst/>
          </a:prstGeom>
          <a:solidFill>
            <a:srgbClr val="8C201D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820" y="3622872"/>
            <a:ext cx="4680000" cy="934817"/>
          </a:xfrm>
          <a:solidFill>
            <a:srgbClr val="8C201D"/>
          </a:solidFill>
        </p:spPr>
        <p:txBody>
          <a:bodyPr wrap="square" lIns="396000" tIns="216000" bIns="216000" anchor="b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1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4000" y="526117"/>
            <a:ext cx="10801744" cy="87053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59A2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00" y="1623893"/>
            <a:ext cx="10801744" cy="39815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2778CA1-5925-439A-A1FE-5FA031EBE577}"/>
              </a:ext>
            </a:extLst>
          </p:cNvPr>
          <p:cNvSpPr/>
          <p:nvPr userDrawn="1"/>
        </p:nvSpPr>
        <p:spPr>
          <a:xfrm>
            <a:off x="0" y="6496493"/>
            <a:ext cx="12192000" cy="361507"/>
          </a:xfrm>
          <a:prstGeom prst="rect">
            <a:avLst/>
          </a:prstGeom>
          <a:solidFill>
            <a:srgbClr val="005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70AD9D-3567-4CE4-82F8-F48A21D57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61" y="5730384"/>
            <a:ext cx="2526294" cy="6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4394" y="526117"/>
            <a:ext cx="10489406" cy="87053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DF2F33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94" y="1623893"/>
            <a:ext cx="10489406" cy="39815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2778CA1-5925-439A-A1FE-5FA031EBE577}"/>
              </a:ext>
            </a:extLst>
          </p:cNvPr>
          <p:cNvSpPr/>
          <p:nvPr userDrawn="1"/>
        </p:nvSpPr>
        <p:spPr>
          <a:xfrm>
            <a:off x="0" y="6496493"/>
            <a:ext cx="12192000" cy="361507"/>
          </a:xfrm>
          <a:prstGeom prst="rect">
            <a:avLst/>
          </a:prstGeom>
          <a:solidFill>
            <a:srgbClr val="DF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70AD9D-3567-4CE4-82F8-F48A21D57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61" y="5730384"/>
            <a:ext cx="2526294" cy="6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9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leidin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4000" y="530942"/>
            <a:ext cx="10796392" cy="87053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59A2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00" y="2289437"/>
            <a:ext cx="10796392" cy="331595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2778CA1-5925-439A-A1FE-5FA031EBE577}"/>
              </a:ext>
            </a:extLst>
          </p:cNvPr>
          <p:cNvSpPr/>
          <p:nvPr userDrawn="1"/>
        </p:nvSpPr>
        <p:spPr>
          <a:xfrm>
            <a:off x="0" y="6496493"/>
            <a:ext cx="12192000" cy="361507"/>
          </a:xfrm>
          <a:prstGeom prst="rect">
            <a:avLst/>
          </a:prstGeom>
          <a:solidFill>
            <a:srgbClr val="005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70AD9D-3567-4CE4-82F8-F48A21D57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61" y="5730384"/>
            <a:ext cx="2526294" cy="601499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F25D03-6B91-4BE3-BCBA-252317080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000" y="1397000"/>
            <a:ext cx="10796392" cy="8905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308EC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Inleiding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53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leiding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4000" y="526117"/>
            <a:ext cx="10801744" cy="87053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DF2F33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00" y="2289437"/>
            <a:ext cx="10801742" cy="331595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2778CA1-5925-439A-A1FE-5FA031EBE577}"/>
              </a:ext>
            </a:extLst>
          </p:cNvPr>
          <p:cNvSpPr/>
          <p:nvPr userDrawn="1"/>
        </p:nvSpPr>
        <p:spPr>
          <a:xfrm>
            <a:off x="0" y="6496493"/>
            <a:ext cx="12192000" cy="361507"/>
          </a:xfrm>
          <a:prstGeom prst="rect">
            <a:avLst/>
          </a:prstGeom>
          <a:solidFill>
            <a:srgbClr val="DF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DF2F33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70AD9D-3567-4CE4-82F8-F48A21D57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61" y="5730384"/>
            <a:ext cx="2526294" cy="601499"/>
          </a:xfrm>
          <a:prstGeom prst="rect">
            <a:avLst/>
          </a:prstGeom>
        </p:spPr>
      </p:pic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3B27CFEF-B0A2-4EF8-897E-AA9AE70136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999" y="1397000"/>
            <a:ext cx="10801743" cy="8905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8C201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Inleiding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3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m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526117"/>
            <a:ext cx="10801350" cy="87053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59A2"/>
                </a:solidFill>
              </a:defRPr>
            </a:lvl1pPr>
          </a:lstStyle>
          <a:p>
            <a:r>
              <a:rPr lang="nl-NL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448" y="1623893"/>
            <a:ext cx="3600000" cy="768617"/>
          </a:xfrm>
          <a:solidFill>
            <a:srgbClr val="DF2F33"/>
          </a:solidFill>
        </p:spPr>
        <p:txBody>
          <a:bodyPr lIns="180000" tIns="216000" bIns="216000">
            <a:sp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2778CA1-5925-439A-A1FE-5FA031EBE577}"/>
              </a:ext>
            </a:extLst>
          </p:cNvPr>
          <p:cNvSpPr/>
          <p:nvPr userDrawn="1"/>
        </p:nvSpPr>
        <p:spPr>
          <a:xfrm>
            <a:off x="0" y="6496493"/>
            <a:ext cx="12192000" cy="361507"/>
          </a:xfrm>
          <a:prstGeom prst="rect">
            <a:avLst/>
          </a:prstGeom>
          <a:solidFill>
            <a:srgbClr val="005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70AD9D-3567-4CE4-82F8-F48A21D57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61" y="5730384"/>
            <a:ext cx="2526294" cy="60149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AD7325-546D-4984-9E7F-D43B08EBB48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09914" y="1844275"/>
            <a:ext cx="2887579" cy="376112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BD70F11-E74C-43FC-BA0F-B7A7E57848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7380" y="1624013"/>
            <a:ext cx="2526294" cy="18049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28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448D6-707C-4AC5-999F-F303EB18D74A}" type="datetimeFigureOut">
              <a:rPr lang="nl-NL" smtClean="0"/>
              <a:t>30-10-2024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21BAA-AC41-496F-844D-A4F80265207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079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3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4C426DB-25E2-4CDE-A59A-E0CD397A712C}"/>
              </a:ext>
            </a:extLst>
          </p:cNvPr>
          <p:cNvGrpSpPr/>
          <p:nvPr/>
        </p:nvGrpSpPr>
        <p:grpSpPr>
          <a:xfrm>
            <a:off x="3967051" y="811426"/>
            <a:ext cx="4257897" cy="5614938"/>
            <a:chOff x="2904511" y="630556"/>
            <a:chExt cx="4257897" cy="5614938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BE1911A-F37A-45E0-9F9D-B25EB67603D5}"/>
                </a:ext>
              </a:extLst>
            </p:cNvPr>
            <p:cNvSpPr txBox="1"/>
            <p:nvPr/>
          </p:nvSpPr>
          <p:spPr>
            <a:xfrm>
              <a:off x="2904511" y="4645056"/>
              <a:ext cx="4257897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7200" dirty="0">
                  <a:solidFill>
                    <a:srgbClr val="335C33"/>
                  </a:solidFill>
                  <a:latin typeface="Tw Cen MT" panose="020B0602020104020603" pitchFamily="34" charset="0"/>
                </a:rPr>
                <a:t>Klavertje 5</a:t>
              </a:r>
            </a:p>
            <a:p>
              <a:endParaRPr lang="nl-NL" sz="2600" dirty="0">
                <a:solidFill>
                  <a:srgbClr val="335C33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6" name="Hart 5">
              <a:extLst>
                <a:ext uri="{FF2B5EF4-FFF2-40B4-BE49-F238E27FC236}">
                  <a16:creationId xmlns:a16="http://schemas.microsoft.com/office/drawing/2014/main" id="{6CD9CD9F-3831-42C4-B54A-81DAB72C076A}"/>
                </a:ext>
              </a:extLst>
            </p:cNvPr>
            <p:cNvSpPr/>
            <p:nvPr/>
          </p:nvSpPr>
          <p:spPr>
            <a:xfrm>
              <a:off x="4415269" y="630556"/>
              <a:ext cx="1236382" cy="1545477"/>
            </a:xfrm>
            <a:prstGeom prst="heart">
              <a:avLst/>
            </a:prstGeom>
            <a:solidFill>
              <a:srgbClr val="003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Hart 6">
              <a:extLst>
                <a:ext uri="{FF2B5EF4-FFF2-40B4-BE49-F238E27FC236}">
                  <a16:creationId xmlns:a16="http://schemas.microsoft.com/office/drawing/2014/main" id="{5AF6774A-CBED-4B41-BF7A-C6F24FDCC6CB}"/>
                </a:ext>
              </a:extLst>
            </p:cNvPr>
            <p:cNvSpPr/>
            <p:nvPr/>
          </p:nvSpPr>
          <p:spPr>
            <a:xfrm rot="4042232">
              <a:off x="5322807" y="1321264"/>
              <a:ext cx="1236382" cy="1545477"/>
            </a:xfrm>
            <a:prstGeom prst="heart">
              <a:avLst/>
            </a:prstGeom>
            <a:solidFill>
              <a:srgbClr val="0033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Hart 7">
              <a:extLst>
                <a:ext uri="{FF2B5EF4-FFF2-40B4-BE49-F238E27FC236}">
                  <a16:creationId xmlns:a16="http://schemas.microsoft.com/office/drawing/2014/main" id="{5334C529-446E-49C7-9530-C12ADD9EC08D}"/>
                </a:ext>
              </a:extLst>
            </p:cNvPr>
            <p:cNvSpPr/>
            <p:nvPr/>
          </p:nvSpPr>
          <p:spPr>
            <a:xfrm rot="8546735">
              <a:off x="5003228" y="2471700"/>
              <a:ext cx="1236382" cy="1545477"/>
            </a:xfrm>
            <a:prstGeom prst="heart">
              <a:avLst/>
            </a:prstGeom>
            <a:solidFill>
              <a:srgbClr val="0033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Hart 8">
              <a:extLst>
                <a:ext uri="{FF2B5EF4-FFF2-40B4-BE49-F238E27FC236}">
                  <a16:creationId xmlns:a16="http://schemas.microsoft.com/office/drawing/2014/main" id="{820C42C4-B68A-4767-A31F-95F6243183E8}"/>
                </a:ext>
              </a:extLst>
            </p:cNvPr>
            <p:cNvSpPr/>
            <p:nvPr/>
          </p:nvSpPr>
          <p:spPr>
            <a:xfrm rot="17312221">
              <a:off x="3507204" y="1357408"/>
              <a:ext cx="1236382" cy="1545477"/>
            </a:xfrm>
            <a:prstGeom prst="heart">
              <a:avLst/>
            </a:prstGeom>
            <a:solidFill>
              <a:srgbClr val="0033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Hart 9">
              <a:extLst>
                <a:ext uri="{FF2B5EF4-FFF2-40B4-BE49-F238E27FC236}">
                  <a16:creationId xmlns:a16="http://schemas.microsoft.com/office/drawing/2014/main" id="{8C417F4D-0608-4485-A68B-547BD18214BC}"/>
                </a:ext>
              </a:extLst>
            </p:cNvPr>
            <p:cNvSpPr/>
            <p:nvPr/>
          </p:nvSpPr>
          <p:spPr>
            <a:xfrm rot="12979595">
              <a:off x="3811013" y="2472327"/>
              <a:ext cx="1236382" cy="1545477"/>
            </a:xfrm>
            <a:prstGeom prst="heart">
              <a:avLst/>
            </a:prstGeom>
            <a:solidFill>
              <a:srgbClr val="00330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71181E6-1A75-4C41-8D48-CFEBE0DABE35}"/>
                </a:ext>
              </a:extLst>
            </p:cNvPr>
            <p:cNvSpPr txBox="1"/>
            <p:nvPr/>
          </p:nvSpPr>
          <p:spPr>
            <a:xfrm>
              <a:off x="5576319" y="2075739"/>
              <a:ext cx="7164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Katalys</a:t>
              </a:r>
              <a:endParaRPr lang="nl-NL" sz="14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7850B62B-6202-4731-8E00-987B33BC5504}"/>
                </a:ext>
              </a:extLst>
            </p:cNvPr>
            <p:cNvSpPr txBox="1"/>
            <p:nvPr/>
          </p:nvSpPr>
          <p:spPr>
            <a:xfrm>
              <a:off x="3731687" y="3116225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Spil in de wijk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98FCF6F1-83B4-4353-B6AE-7842AFE6E634}"/>
                </a:ext>
              </a:extLst>
            </p:cNvPr>
            <p:cNvSpPr txBox="1"/>
            <p:nvPr/>
          </p:nvSpPr>
          <p:spPr>
            <a:xfrm>
              <a:off x="4761167" y="1249405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VKKL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549FBF7A-9C00-4365-B26D-AF434A0A8651}"/>
                </a:ext>
              </a:extLst>
            </p:cNvPr>
            <p:cNvSpPr txBox="1"/>
            <p:nvPr/>
          </p:nvSpPr>
          <p:spPr>
            <a:xfrm>
              <a:off x="3351158" y="2069747"/>
              <a:ext cx="1431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Provincie Limburg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185C9BB-9AE7-4381-80EA-7AE821E52F28}"/>
                </a:ext>
              </a:extLst>
            </p:cNvPr>
            <p:cNvSpPr txBox="1"/>
            <p:nvPr/>
          </p:nvSpPr>
          <p:spPr>
            <a:xfrm>
              <a:off x="5230466" y="3112533"/>
              <a:ext cx="1099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Burgerkracht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6E98213A-4F70-4E08-A3FF-3D48E57D90C5}"/>
                </a:ext>
              </a:extLst>
            </p:cNvPr>
            <p:cNvSpPr/>
            <p:nvPr/>
          </p:nvSpPr>
          <p:spPr>
            <a:xfrm>
              <a:off x="5565370" y="4895651"/>
              <a:ext cx="240030" cy="2400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28A5B90-E3B8-4145-946C-D32E806EBBD1}"/>
                </a:ext>
              </a:extLst>
            </p:cNvPr>
            <p:cNvGrpSpPr/>
            <p:nvPr/>
          </p:nvGrpSpPr>
          <p:grpSpPr>
            <a:xfrm>
              <a:off x="5625229" y="4949768"/>
              <a:ext cx="173472" cy="175728"/>
              <a:chOff x="4848108" y="4391941"/>
              <a:chExt cx="389445" cy="394509"/>
            </a:xfrm>
          </p:grpSpPr>
          <p:sp>
            <p:nvSpPr>
              <p:cNvPr id="18" name="Hart 17">
                <a:extLst>
                  <a:ext uri="{FF2B5EF4-FFF2-40B4-BE49-F238E27FC236}">
                    <a16:creationId xmlns:a16="http://schemas.microsoft.com/office/drawing/2014/main" id="{A5163D4E-7B8E-4D1D-9518-F35D17C9F6FA}"/>
                  </a:ext>
                </a:extLst>
              </p:cNvPr>
              <p:cNvSpPr/>
              <p:nvPr/>
            </p:nvSpPr>
            <p:spPr>
              <a:xfrm>
                <a:off x="4969853" y="4391941"/>
                <a:ext cx="144000" cy="180000"/>
              </a:xfrm>
              <a:prstGeom prst="heart">
                <a:avLst/>
              </a:prstGeom>
              <a:solidFill>
                <a:srgbClr val="335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9" name="Hart 18">
                <a:extLst>
                  <a:ext uri="{FF2B5EF4-FFF2-40B4-BE49-F238E27FC236}">
                    <a16:creationId xmlns:a16="http://schemas.microsoft.com/office/drawing/2014/main" id="{371936CA-798A-4DBB-968E-CD0F772A8F98}"/>
                  </a:ext>
                </a:extLst>
              </p:cNvPr>
              <p:cNvSpPr/>
              <p:nvPr/>
            </p:nvSpPr>
            <p:spPr>
              <a:xfrm rot="3665761">
                <a:off x="5075553" y="4472387"/>
                <a:ext cx="144000" cy="180000"/>
              </a:xfrm>
              <a:prstGeom prst="heart">
                <a:avLst/>
              </a:prstGeom>
              <a:solidFill>
                <a:srgbClr val="335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Hart 19">
                <a:extLst>
                  <a:ext uri="{FF2B5EF4-FFF2-40B4-BE49-F238E27FC236}">
                    <a16:creationId xmlns:a16="http://schemas.microsoft.com/office/drawing/2014/main" id="{3DDDC8A6-31BB-4D0E-90BC-5AE8FC4B064C}"/>
                  </a:ext>
                </a:extLst>
              </p:cNvPr>
              <p:cNvSpPr/>
              <p:nvPr/>
            </p:nvSpPr>
            <p:spPr>
              <a:xfrm rot="8546735">
                <a:off x="5038332" y="4606377"/>
                <a:ext cx="144000" cy="180000"/>
              </a:xfrm>
              <a:prstGeom prst="heart">
                <a:avLst/>
              </a:prstGeom>
              <a:solidFill>
                <a:srgbClr val="335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Hart 20">
                <a:extLst>
                  <a:ext uri="{FF2B5EF4-FFF2-40B4-BE49-F238E27FC236}">
                    <a16:creationId xmlns:a16="http://schemas.microsoft.com/office/drawing/2014/main" id="{A86C27C3-4AF5-4BF1-B72E-BB19C4AEB14C}"/>
                  </a:ext>
                </a:extLst>
              </p:cNvPr>
              <p:cNvSpPr/>
              <p:nvPr/>
            </p:nvSpPr>
            <p:spPr>
              <a:xfrm rot="17337354">
                <a:off x="4866108" y="4472387"/>
                <a:ext cx="144000" cy="180000"/>
              </a:xfrm>
              <a:prstGeom prst="heart">
                <a:avLst/>
              </a:prstGeom>
              <a:solidFill>
                <a:srgbClr val="335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Hart 21">
                <a:extLst>
                  <a:ext uri="{FF2B5EF4-FFF2-40B4-BE49-F238E27FC236}">
                    <a16:creationId xmlns:a16="http://schemas.microsoft.com/office/drawing/2014/main" id="{1C3F8366-B881-465E-9E4F-279B84CB6637}"/>
                  </a:ext>
                </a:extLst>
              </p:cNvPr>
              <p:cNvSpPr/>
              <p:nvPr/>
            </p:nvSpPr>
            <p:spPr>
              <a:xfrm rot="12979595">
                <a:off x="4899476" y="4606450"/>
                <a:ext cx="144000" cy="180000"/>
              </a:xfrm>
              <a:prstGeom prst="heart">
                <a:avLst/>
              </a:prstGeom>
              <a:solidFill>
                <a:srgbClr val="335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62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2D8DC-8066-4BD3-9C4B-3349A1C6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2.4 Stappenplan gebiedsgerichte publieke initiatieven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796915-64AF-4455-B8EB-68EEBC808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999" y="1504937"/>
            <a:ext cx="9513715" cy="4826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b="1" dirty="0">
                <a:solidFill>
                  <a:srgbClr val="0059A2"/>
                </a:solidFill>
              </a:rPr>
              <a:t>         </a:t>
            </a:r>
            <a:endParaRPr lang="nl-NL" b="1" dirty="0">
              <a:solidFill>
                <a:srgbClr val="0059A2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0059A2"/>
                </a:solidFill>
              </a:rPr>
              <a:t> </a:t>
            </a:r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C5AE71C-85A3-47BD-B545-DF1C582BF98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4545" y="1644357"/>
            <a:ext cx="10305167" cy="37087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4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E647B-699F-416B-8A01-88CE75A4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2.5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C62916-8E47-4A3D-AB73-7F9940CD8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5E3FCBD-93B5-40F5-A721-F5598EC43DBB}"/>
              </a:ext>
            </a:extLst>
          </p:cNvPr>
          <p:cNvSpPr/>
          <p:nvPr/>
        </p:nvSpPr>
        <p:spPr>
          <a:xfrm>
            <a:off x="4631963" y="1055094"/>
            <a:ext cx="1872000" cy="1872000"/>
          </a:xfrm>
          <a:prstGeom prst="ellipse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Bestuurlijke/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ambtelijke opdrachtgevers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41DA85BA-E1AE-4AF6-8643-971DDB3450BC}"/>
              </a:ext>
            </a:extLst>
          </p:cNvPr>
          <p:cNvSpPr/>
          <p:nvPr/>
        </p:nvSpPr>
        <p:spPr>
          <a:xfrm>
            <a:off x="8338641" y="1044977"/>
            <a:ext cx="1872000" cy="1872000"/>
          </a:xfrm>
          <a:prstGeom prst="ellips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solidFill>
                  <a:srgbClr val="000000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Externe leefbaarheids-raad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2CC907BA-2CEA-4CC4-8DDF-786C315FAE83}"/>
              </a:ext>
            </a:extLst>
          </p:cNvPr>
          <p:cNvSpPr/>
          <p:nvPr/>
        </p:nvSpPr>
        <p:spPr>
          <a:xfrm>
            <a:off x="919812" y="3733397"/>
            <a:ext cx="1872000" cy="1872000"/>
          </a:xfrm>
          <a:prstGeom prst="ellips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Klavertje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 5</a:t>
            </a:r>
            <a:endParaRPr lang="nl-NL" sz="1400" dirty="0">
              <a:solidFill>
                <a:srgbClr val="000000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56401A7A-6304-4E8F-A69F-8C9F04B477A8}"/>
              </a:ext>
            </a:extLst>
          </p:cNvPr>
          <p:cNvCxnSpPr>
            <a:cxnSpLocks/>
          </p:cNvCxnSpPr>
          <p:nvPr/>
        </p:nvCxnSpPr>
        <p:spPr>
          <a:xfrm flipH="1" flipV="1">
            <a:off x="6647330" y="1980977"/>
            <a:ext cx="1548000" cy="0"/>
          </a:xfrm>
          <a:prstGeom prst="straightConnector1">
            <a:avLst/>
          </a:prstGeom>
          <a:ln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18">
            <a:extLst>
              <a:ext uri="{FF2B5EF4-FFF2-40B4-BE49-F238E27FC236}">
                <a16:creationId xmlns:a16="http://schemas.microsoft.com/office/drawing/2014/main" id="{8FE67C11-3ADF-481A-A725-210B3AF6E925}"/>
              </a:ext>
            </a:extLst>
          </p:cNvPr>
          <p:cNvSpPr txBox="1"/>
          <p:nvPr/>
        </p:nvSpPr>
        <p:spPr>
          <a:xfrm>
            <a:off x="7077409" y="2028456"/>
            <a:ext cx="304741" cy="17976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adviseert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B956F9FE-ACBD-4D18-9B1C-B4581691E5DB}"/>
              </a:ext>
            </a:extLst>
          </p:cNvPr>
          <p:cNvSpPr/>
          <p:nvPr/>
        </p:nvSpPr>
        <p:spPr>
          <a:xfrm>
            <a:off x="4123530" y="3229397"/>
            <a:ext cx="2880000" cy="2880000"/>
          </a:xfrm>
          <a:prstGeom prst="ellips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</a:pPr>
            <a:endParaRPr lang="nl-NL" sz="1100">
              <a:solidFill>
                <a:srgbClr val="000000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2AC72A5-71CD-4E01-9EA7-DDD1D0F3D678}"/>
              </a:ext>
            </a:extLst>
          </p:cNvPr>
          <p:cNvSpPr/>
          <p:nvPr/>
        </p:nvSpPr>
        <p:spPr>
          <a:xfrm>
            <a:off x="4621979" y="3733397"/>
            <a:ext cx="1872000" cy="1872000"/>
          </a:xfrm>
          <a:prstGeom prst="ellipse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Kernteam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vak 9">
            <a:extLst>
              <a:ext uri="{FF2B5EF4-FFF2-40B4-BE49-F238E27FC236}">
                <a16:creationId xmlns:a16="http://schemas.microsoft.com/office/drawing/2014/main" id="{7375F561-6CDD-4CDD-882B-3100CC3E720D}"/>
              </a:ext>
            </a:extLst>
          </p:cNvPr>
          <p:cNvSpPr txBox="1"/>
          <p:nvPr/>
        </p:nvSpPr>
        <p:spPr>
          <a:xfrm>
            <a:off x="4679326" y="5609812"/>
            <a:ext cx="772124" cy="179763"/>
          </a:xfrm>
          <a:prstGeom prst="rect">
            <a:avLst/>
          </a:prstGeom>
          <a:solidFill>
            <a:srgbClr val="FF6565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effectLst/>
                <a:highlight>
                  <a:srgbClr val="FF6565"/>
                </a:highlight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Leefbaarheidsnetwerk</a:t>
            </a:r>
            <a:endParaRPr lang="nl-NL" sz="1400" dirty="0">
              <a:effectLst/>
              <a:highlight>
                <a:srgbClr val="FF6565"/>
              </a:highligh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502AE94-2FC8-4BA1-9A01-F533437A8D25}"/>
              </a:ext>
            </a:extLst>
          </p:cNvPr>
          <p:cNvCxnSpPr/>
          <p:nvPr/>
        </p:nvCxnSpPr>
        <p:spPr>
          <a:xfrm flipH="1">
            <a:off x="5577139" y="3046669"/>
            <a:ext cx="0" cy="564969"/>
          </a:xfrm>
          <a:prstGeom prst="straightConnector1">
            <a:avLst/>
          </a:prstGeom>
          <a:ln>
            <a:solidFill>
              <a:srgbClr val="9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CEF6674A-1777-4481-A763-96E0CCCEB60E}"/>
              </a:ext>
            </a:extLst>
          </p:cNvPr>
          <p:cNvCxnSpPr>
            <a:cxnSpLocks/>
          </p:cNvCxnSpPr>
          <p:nvPr/>
        </p:nvCxnSpPr>
        <p:spPr>
          <a:xfrm flipH="1">
            <a:off x="6647330" y="4663402"/>
            <a:ext cx="1548000" cy="1"/>
          </a:xfrm>
          <a:prstGeom prst="straightConnector1">
            <a:avLst/>
          </a:prstGeom>
          <a:ln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26">
            <a:extLst>
              <a:ext uri="{FF2B5EF4-FFF2-40B4-BE49-F238E27FC236}">
                <a16:creationId xmlns:a16="http://schemas.microsoft.com/office/drawing/2014/main" id="{B7934299-E82E-4FDB-865D-6ADD873F38A8}"/>
              </a:ext>
            </a:extLst>
          </p:cNvPr>
          <p:cNvSpPr txBox="1"/>
          <p:nvPr/>
        </p:nvSpPr>
        <p:spPr>
          <a:xfrm>
            <a:off x="2952324" y="4716701"/>
            <a:ext cx="359703" cy="20607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ondersteunt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4F068CB0-BF5F-4074-8648-8285A11752C0}"/>
              </a:ext>
            </a:extLst>
          </p:cNvPr>
          <p:cNvSpPr/>
          <p:nvPr/>
        </p:nvSpPr>
        <p:spPr>
          <a:xfrm>
            <a:off x="8338641" y="3733397"/>
            <a:ext cx="1872000" cy="1872000"/>
          </a:xfrm>
          <a:prstGeom prst="ellips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Project-</a:t>
            </a: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begeleiders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publieke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initiatieven</a:t>
            </a:r>
            <a:endParaRPr lang="nl-NL" sz="1400" dirty="0">
              <a:solidFill>
                <a:srgbClr val="000000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04199544-ED7B-4E84-8E34-7BEA16A07021}"/>
              </a:ext>
            </a:extLst>
          </p:cNvPr>
          <p:cNvCxnSpPr>
            <a:cxnSpLocks/>
          </p:cNvCxnSpPr>
          <p:nvPr/>
        </p:nvCxnSpPr>
        <p:spPr>
          <a:xfrm>
            <a:off x="2909204" y="4663402"/>
            <a:ext cx="1552263" cy="1"/>
          </a:xfrm>
          <a:prstGeom prst="straightConnector1">
            <a:avLst/>
          </a:prstGeom>
          <a:ln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157">
            <a:extLst>
              <a:ext uri="{FF2B5EF4-FFF2-40B4-BE49-F238E27FC236}">
                <a16:creationId xmlns:a16="http://schemas.microsoft.com/office/drawing/2014/main" id="{AFA122B2-B9DD-4589-8582-910A41CC1A4D}"/>
              </a:ext>
            </a:extLst>
          </p:cNvPr>
          <p:cNvSpPr txBox="1"/>
          <p:nvPr/>
        </p:nvSpPr>
        <p:spPr>
          <a:xfrm>
            <a:off x="7112664" y="4716701"/>
            <a:ext cx="389315" cy="17976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ondersteunen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kstvak 18">
            <a:extLst>
              <a:ext uri="{FF2B5EF4-FFF2-40B4-BE49-F238E27FC236}">
                <a16:creationId xmlns:a16="http://schemas.microsoft.com/office/drawing/2014/main" id="{CABC98AC-E70C-438B-BA04-F54CEC3357BA}"/>
              </a:ext>
            </a:extLst>
          </p:cNvPr>
          <p:cNvSpPr txBox="1"/>
          <p:nvPr/>
        </p:nvSpPr>
        <p:spPr>
          <a:xfrm>
            <a:off x="1828988" y="2877209"/>
            <a:ext cx="304741" cy="17976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dirty="0"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l-NL" sz="1400" dirty="0"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mbtelijke organisatie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9F6C0B8A-5B2A-46C7-B821-A28D75CCC581}"/>
              </a:ext>
            </a:extLst>
          </p:cNvPr>
          <p:cNvSpPr/>
          <p:nvPr/>
        </p:nvSpPr>
        <p:spPr>
          <a:xfrm rot="16200000">
            <a:off x="4691574" y="159760"/>
            <a:ext cx="3699807" cy="850090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4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2F3F2-1B6A-4F05-B49C-C25595A3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2.6 Beoordeling initiatieven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7332FF15-E35C-4F56-919C-54798B2C3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249089"/>
              </p:ext>
            </p:extLst>
          </p:nvPr>
        </p:nvGraphicFramePr>
        <p:xfrm>
          <a:off x="954592" y="1624016"/>
          <a:ext cx="10711152" cy="3929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893">
                  <a:extLst>
                    <a:ext uri="{9D8B030D-6E8A-4147-A177-3AD203B41FA5}">
                      <a16:colId xmlns:a16="http://schemas.microsoft.com/office/drawing/2014/main" val="1501906395"/>
                    </a:ext>
                  </a:extLst>
                </a:gridCol>
                <a:gridCol w="2678753">
                  <a:extLst>
                    <a:ext uri="{9D8B030D-6E8A-4147-A177-3AD203B41FA5}">
                      <a16:colId xmlns:a16="http://schemas.microsoft.com/office/drawing/2014/main" val="2581361667"/>
                    </a:ext>
                  </a:extLst>
                </a:gridCol>
                <a:gridCol w="2678753">
                  <a:extLst>
                    <a:ext uri="{9D8B030D-6E8A-4147-A177-3AD203B41FA5}">
                      <a16:colId xmlns:a16="http://schemas.microsoft.com/office/drawing/2014/main" val="326545108"/>
                    </a:ext>
                  </a:extLst>
                </a:gridCol>
                <a:gridCol w="2678753">
                  <a:extLst>
                    <a:ext uri="{9D8B030D-6E8A-4147-A177-3AD203B41FA5}">
                      <a16:colId xmlns:a16="http://schemas.microsoft.com/office/drawing/2014/main" val="3057505135"/>
                    </a:ext>
                  </a:extLst>
                </a:gridCol>
              </a:tblGrid>
              <a:tr h="513942">
                <a:tc>
                  <a:txBody>
                    <a:bodyPr/>
                    <a:lstStyle/>
                    <a:p>
                      <a:endParaRPr lang="nl-NL" sz="180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D8CB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Tw Cen MT" panose="020B0602020104020603" pitchFamily="34" charset="0"/>
                        </a:rPr>
                        <a:t>Inwonersinitiatieven</a:t>
                      </a:r>
                    </a:p>
                  </a:txBody>
                  <a:tcPr marL="90696" marR="90696" marT="45348" marB="45348">
                    <a:solidFill>
                      <a:srgbClr val="D8CB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Tw Cen MT" panose="020B0602020104020603" pitchFamily="34" charset="0"/>
                        </a:rPr>
                        <a:t>Initiatieven stichtingen/verenigingen</a:t>
                      </a:r>
                    </a:p>
                  </a:txBody>
                  <a:tcPr marL="90696" marR="90696" marT="45348" marB="45348">
                    <a:solidFill>
                      <a:srgbClr val="D8CB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Tw Cen MT" panose="020B0602020104020603" pitchFamily="34" charset="0"/>
                        </a:rPr>
                        <a:t>Gebiedsgerichte publieke initiatieven</a:t>
                      </a:r>
                    </a:p>
                  </a:txBody>
                  <a:tcPr marL="90696" marR="90696" marT="45348" marB="45348">
                    <a:solidFill>
                      <a:srgbClr val="D8C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231065"/>
                  </a:ext>
                </a:extLst>
              </a:tr>
              <a:tr h="464256">
                <a:tc>
                  <a:txBody>
                    <a:bodyPr/>
                    <a:lstStyle/>
                    <a:p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Omvang subsidie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€2.500,- tot €5.000,- </a:t>
                      </a:r>
                    </a:p>
                    <a:p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(waarvan sociaal max. €5.000,-)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€5.000,- tot €120.000,- </a:t>
                      </a:r>
                    </a:p>
                    <a:p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(waarvan sociaal max. €20.000,-)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€0,- tot €1.000.000,-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676130"/>
                  </a:ext>
                </a:extLst>
              </a:tr>
              <a:tr h="464256">
                <a:tc>
                  <a:txBody>
                    <a:bodyPr/>
                    <a:lstStyle/>
                    <a:p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Bijdrage aan leefbaarheidsbehoeften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latin typeface="Tw Cen MT" panose="020B0602020104020603" pitchFamily="34" charset="0"/>
                        </a:rPr>
                        <a:t>≥1/6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latin typeface="Tw Cen MT" panose="020B0602020104020603" pitchFamily="34" charset="0"/>
                        </a:rPr>
                        <a:t>≥2/6</a:t>
                      </a:r>
                    </a:p>
                    <a:p>
                      <a:endParaRPr lang="nl-NL" sz="120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latin typeface="Tw Cen MT" panose="020B0602020104020603" pitchFamily="34" charset="0"/>
                        </a:rPr>
                        <a:t>≥3/6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669061"/>
                  </a:ext>
                </a:extLst>
              </a:tr>
              <a:tr h="464256">
                <a:tc>
                  <a:txBody>
                    <a:bodyPr/>
                    <a:lstStyle/>
                    <a:p>
                      <a:r>
                        <a:rPr lang="en-US" sz="1200" b="0" dirty="0" err="1">
                          <a:latin typeface="Tw Cen MT" panose="020B0602020104020603" pitchFamily="34" charset="0"/>
                        </a:rPr>
                        <a:t>Aantal</a:t>
                      </a:r>
                      <a:r>
                        <a:rPr lang="en-US" sz="1200" b="0" dirty="0">
                          <a:latin typeface="Tw Cen MT" panose="020B0602020104020603" pitchFamily="34" charset="0"/>
                        </a:rPr>
                        <a:t> subsidies per </a:t>
                      </a:r>
                      <a:r>
                        <a:rPr lang="en-US" sz="1200" b="0" dirty="0" err="1">
                          <a:latin typeface="Tw Cen MT" panose="020B0602020104020603" pitchFamily="34" charset="0"/>
                        </a:rPr>
                        <a:t>gemeente</a:t>
                      </a:r>
                      <a:endParaRPr lang="nl-NL" sz="1200" b="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w Cen MT" panose="020B0602020104020603" pitchFamily="34" charset="0"/>
                        </a:rPr>
                        <a:t>Onbeperkt</a:t>
                      </a:r>
                      <a:endParaRPr lang="nl-NL" sz="120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Tw Cen MT" panose="020B0602020104020603" pitchFamily="34" charset="0"/>
                        </a:rPr>
                        <a:t>Onbeperkt</a:t>
                      </a:r>
                      <a:r>
                        <a:rPr lang="en-US" sz="1200" dirty="0">
                          <a:latin typeface="Tw Cen MT" panose="020B0602020104020603" pitchFamily="34" charset="0"/>
                        </a:rPr>
                        <a:t> </a:t>
                      </a:r>
                      <a:endParaRPr lang="nl-NL" sz="120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w Cen MT" panose="020B0602020104020603" pitchFamily="34" charset="0"/>
                        </a:rPr>
                        <a:t>1</a:t>
                      </a:r>
                      <a:endParaRPr lang="nl-NL" sz="120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46528"/>
                  </a:ext>
                </a:extLst>
              </a:tr>
              <a:tr h="4959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200" b="1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Trede 1 </a:t>
                      </a:r>
                      <a:r>
                        <a:rPr lang="nl-NL" sz="1200" b="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Is er behoefte aan?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200" b="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Inwoners samen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200" b="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Stichting/vereniging samen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-873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Data</a:t>
                      </a:r>
                    </a:p>
                    <a:p>
                      <a:pPr marL="87313" indent="-873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Burgerbetrokkenheid</a:t>
                      </a:r>
                    </a:p>
                    <a:p>
                      <a:pPr marL="87313" indent="-873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nl-NL" sz="1200" b="0" kern="1200" dirty="0" err="1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aadsbesluit</a:t>
                      </a:r>
                      <a:endParaRPr lang="nl-NL" sz="1200" b="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975"/>
                  </a:ext>
                </a:extLst>
              </a:tr>
              <a:tr h="464256">
                <a:tc>
                  <a:txBody>
                    <a:bodyPr/>
                    <a:lstStyle/>
                    <a:p>
                      <a:r>
                        <a:rPr lang="nl-NL" sz="1200" b="1" dirty="0">
                          <a:latin typeface="Tw Cen MT" panose="020B0602020104020603" pitchFamily="34" charset="0"/>
                        </a:rPr>
                        <a:t>Trede 2 </a:t>
                      </a:r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Plus leefbaarheid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latin typeface="Tw Cen MT" panose="020B0602020104020603" pitchFamily="34" charset="0"/>
                        </a:rPr>
                        <a:t>Aantoonbare plus op wettelijke gemeentelijke taken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110561"/>
                  </a:ext>
                </a:extLst>
              </a:tr>
              <a:tr h="451043">
                <a:tc>
                  <a:txBody>
                    <a:bodyPr/>
                    <a:lstStyle/>
                    <a:p>
                      <a:r>
                        <a:rPr lang="nl-NL" sz="1200" b="1" dirty="0">
                          <a:latin typeface="Tw Cen MT" panose="020B0602020104020603" pitchFamily="34" charset="0"/>
                        </a:rPr>
                        <a:t>Trede 3 </a:t>
                      </a:r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Wat financieren we?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Max. 100% van totaal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Max. 50% van totaal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Max. 50% van subsidiabele kosten  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087834"/>
                  </a:ext>
                </a:extLst>
              </a:tr>
              <a:tr h="464256">
                <a:tc>
                  <a:txBody>
                    <a:bodyPr/>
                    <a:lstStyle/>
                    <a:p>
                      <a:r>
                        <a:rPr lang="nl-NL" sz="1200" b="1" dirty="0">
                          <a:latin typeface="Tw Cen MT" panose="020B0602020104020603" pitchFamily="34" charset="0"/>
                        </a:rPr>
                        <a:t>Trede 4 </a:t>
                      </a:r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Focus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200" b="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200" b="0" dirty="0">
                        <a:latin typeface="Tw Cen MT" panose="020B0602020104020603" pitchFamily="34" charset="0"/>
                      </a:endParaRP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sz="1200" b="0" dirty="0">
                          <a:latin typeface="Tw Cen MT" panose="020B0602020104020603" pitchFamily="34" charset="0"/>
                        </a:rPr>
                        <a:t>Samenhangend ruimtelijk voorstel</a:t>
                      </a:r>
                    </a:p>
                  </a:txBody>
                  <a:tcPr marL="90696" marR="90696" marT="45348" marB="45348">
                    <a:solidFill>
                      <a:srgbClr val="EA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288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5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FB1F2-C063-4B83-8E17-DCE1B3E4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2.7 Financiën</a:t>
            </a:r>
          </a:p>
        </p:txBody>
      </p:sp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6C16D67B-F504-4EB1-AB4F-5793E9A47F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856027"/>
              </p:ext>
            </p:extLst>
          </p:nvPr>
        </p:nvGraphicFramePr>
        <p:xfrm>
          <a:off x="936001" y="1620001"/>
          <a:ext cx="8321122" cy="3843696"/>
        </p:xfrm>
        <a:graphic>
          <a:graphicData uri="http://schemas.openxmlformats.org/drawingml/2006/table">
            <a:tbl>
              <a:tblPr firstRow="1" bandRow="1"/>
              <a:tblGrid>
                <a:gridCol w="2552633">
                  <a:extLst>
                    <a:ext uri="{9D8B030D-6E8A-4147-A177-3AD203B41FA5}">
                      <a16:colId xmlns:a16="http://schemas.microsoft.com/office/drawing/2014/main" val="3657991470"/>
                    </a:ext>
                  </a:extLst>
                </a:gridCol>
                <a:gridCol w="942564">
                  <a:extLst>
                    <a:ext uri="{9D8B030D-6E8A-4147-A177-3AD203B41FA5}">
                      <a16:colId xmlns:a16="http://schemas.microsoft.com/office/drawing/2014/main" val="1741759350"/>
                    </a:ext>
                  </a:extLst>
                </a:gridCol>
                <a:gridCol w="951133">
                  <a:extLst>
                    <a:ext uri="{9D8B030D-6E8A-4147-A177-3AD203B41FA5}">
                      <a16:colId xmlns:a16="http://schemas.microsoft.com/office/drawing/2014/main" val="416830262"/>
                    </a:ext>
                  </a:extLst>
                </a:gridCol>
                <a:gridCol w="963986">
                  <a:extLst>
                    <a:ext uri="{9D8B030D-6E8A-4147-A177-3AD203B41FA5}">
                      <a16:colId xmlns:a16="http://schemas.microsoft.com/office/drawing/2014/main" val="457473883"/>
                    </a:ext>
                  </a:extLst>
                </a:gridCol>
                <a:gridCol w="963986">
                  <a:extLst>
                    <a:ext uri="{9D8B030D-6E8A-4147-A177-3AD203B41FA5}">
                      <a16:colId xmlns:a16="http://schemas.microsoft.com/office/drawing/2014/main" val="190920344"/>
                    </a:ext>
                  </a:extLst>
                </a:gridCol>
                <a:gridCol w="973410">
                  <a:extLst>
                    <a:ext uri="{9D8B030D-6E8A-4147-A177-3AD203B41FA5}">
                      <a16:colId xmlns:a16="http://schemas.microsoft.com/office/drawing/2014/main" val="395229027"/>
                    </a:ext>
                  </a:extLst>
                </a:gridCol>
                <a:gridCol w="973410">
                  <a:extLst>
                    <a:ext uri="{9D8B030D-6E8A-4147-A177-3AD203B41FA5}">
                      <a16:colId xmlns:a16="http://schemas.microsoft.com/office/drawing/2014/main" val="3469700221"/>
                    </a:ext>
                  </a:extLst>
                </a:gridCol>
              </a:tblGrid>
              <a:tr h="544919"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 dirty="0">
                          <a:effectLst/>
                          <a:highlight>
                            <a:srgbClr val="FFFF00"/>
                          </a:highlight>
                          <a:latin typeface="Tw Cen MT" panose="020B0602020104020603" pitchFamily="34" charset="0"/>
                        </a:rPr>
                        <a:t> </a:t>
                      </a:r>
                      <a:endParaRPr lang="nl-NL" sz="14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269875" algn="l"/>
                        </a:tabLst>
                      </a:pPr>
                      <a:r>
                        <a:rPr lang="nl-NL" sz="1400" b="1" kern="1200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  <a:defRPr/>
                      </a:pPr>
                      <a:r>
                        <a:rPr lang="nl-NL" sz="1400" b="1" dirty="0">
                          <a:effectLst/>
                          <a:latin typeface="Tw Cen MT" panose="020B0602020104020603" pitchFamily="34" charset="0"/>
                        </a:rPr>
                        <a:t>2024</a:t>
                      </a:r>
                      <a:endParaRPr lang="nl-NL" sz="1400" dirty="0">
                        <a:effectLst/>
                        <a:latin typeface="Tw Cen MT" panose="020B0602020104020603" pitchFamily="34" charset="0"/>
                      </a:endParaRPr>
                    </a:p>
                    <a:p>
                      <a:pPr marL="0" algn="l" defTabSz="914400" rtl="0" eaLnBrk="1" latinLnBrk="0" hangingPunct="1">
                        <a:tabLst>
                          <a:tab pos="269875" algn="l"/>
                        </a:tabLst>
                      </a:pPr>
                      <a:endParaRPr lang="nl-NL" sz="1400" b="1" kern="1200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 dirty="0">
                          <a:effectLst/>
                          <a:latin typeface="Tw Cen MT" panose="020B0602020104020603" pitchFamily="34" charset="0"/>
                        </a:rPr>
                        <a:t>2025</a:t>
                      </a:r>
                      <a:endParaRPr lang="nl-NL" sz="14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2026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2027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Totaal mln.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2730"/>
                  </a:ext>
                </a:extLst>
              </a:tr>
              <a:tr h="391684">
                <a:tc rowSpan="2"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Kleinschalige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(inwoners)initiatieven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0147" marR="90147" marT="45073" marB="4507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Fysiek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0,15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0,75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1,1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2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48408"/>
                  </a:ext>
                </a:extLst>
              </a:tr>
              <a:tr h="391684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Sociaal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0,33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0,67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1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252560"/>
                  </a:ext>
                </a:extLst>
              </a:tr>
              <a:tr h="391684">
                <a:tc rowSpan="2"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Initiatieven stichtingen, verenigingen en coöperaties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0147" marR="90147" marT="45073" marB="4507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Fysiek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0,5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2,5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4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7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218261"/>
                  </a:ext>
                </a:extLst>
              </a:tr>
              <a:tr h="391684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Sociaal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1,5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356047"/>
                  </a:ext>
                </a:extLst>
              </a:tr>
              <a:tr h="544919"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Gebiedsgerichte publieke initiatieven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Fysiek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7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12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20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546129"/>
                  </a:ext>
                </a:extLst>
              </a:tr>
              <a:tr h="391684"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Uitvoeringskosten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Fysiek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0,1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0,41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0,25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0,25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1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36506"/>
                  </a:ext>
                </a:extLst>
              </a:tr>
              <a:tr h="391684"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Sociaal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0,04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0,04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0,04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 dirty="0">
                          <a:effectLst/>
                          <a:latin typeface="Tw Cen MT" panose="020B0602020104020603" pitchFamily="34" charset="0"/>
                        </a:rPr>
                        <a:t>0,13</a:t>
                      </a:r>
                      <a:endParaRPr lang="nl-NL" sz="14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488718"/>
                  </a:ext>
                </a:extLst>
              </a:tr>
              <a:tr h="391684"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Totaal mln.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>
                          <a:effectLst/>
                          <a:latin typeface="Tw Cen MT" panose="020B0602020104020603" pitchFamily="34" charset="0"/>
                        </a:rPr>
                        <a:t> </a:t>
                      </a:r>
                      <a:endParaRPr lang="nl-NL" sz="140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dirty="0">
                          <a:effectLst/>
                          <a:latin typeface="Tw Cen MT" panose="020B0602020104020603" pitchFamily="34" charset="0"/>
                        </a:rPr>
                        <a:t>1,75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11,53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19,06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>
                          <a:effectLst/>
                          <a:latin typeface="Tw Cen MT" panose="020B0602020104020603" pitchFamily="34" charset="0"/>
                        </a:rPr>
                        <a:t>0,29</a:t>
                      </a: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69875" algn="l"/>
                        </a:tabLst>
                      </a:pPr>
                      <a:r>
                        <a:rPr lang="nl-NL" sz="1400" b="1" dirty="0">
                          <a:effectLst/>
                          <a:latin typeface="Tw Cen MT" panose="020B0602020104020603" pitchFamily="34" charset="0"/>
                        </a:rPr>
                        <a:t>32,63</a:t>
                      </a:r>
                      <a:endParaRPr lang="nl-NL" sz="1400" dirty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124235" marR="124235" marT="62117" marB="62117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35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9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2F3F2-1B6A-4F05-B49C-C25595A3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60945B-DA2E-48F4-B525-A0F7D45C4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/>
              <a:t>28 oktober 2024			Openstelling regelingen</a:t>
            </a:r>
          </a:p>
          <a:p>
            <a:pPr>
              <a:lnSpc>
                <a:spcPct val="150000"/>
              </a:lnSpc>
            </a:pPr>
            <a:r>
              <a:rPr lang="nl-NL" sz="2400" b="1" dirty="0"/>
              <a:t>12 november 2024		Webinar gemeenten</a:t>
            </a:r>
          </a:p>
          <a:p>
            <a:pPr>
              <a:lnSpc>
                <a:spcPct val="150000"/>
              </a:lnSpc>
            </a:pPr>
            <a:r>
              <a:rPr lang="nl-NL" sz="2400" b="1" dirty="0"/>
              <a:t>2 december 2024			Informatiebijeenkomst gemeenten</a:t>
            </a:r>
          </a:p>
          <a:p>
            <a:pPr>
              <a:lnSpc>
                <a:spcPct val="150000"/>
              </a:lnSpc>
            </a:pPr>
            <a:r>
              <a:rPr lang="nl-NL" sz="2400" b="1" dirty="0"/>
              <a:t>Februari 2025			Leefbaarheidsconferentie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65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el 1"/>
          <p:cNvSpPr>
            <a:spLocks noGrp="1"/>
          </p:cNvSpPr>
          <p:nvPr>
            <p:ph type="subTitle" idx="1"/>
          </p:nvPr>
        </p:nvSpPr>
        <p:spPr>
          <a:xfrm>
            <a:off x="692099" y="4346323"/>
            <a:ext cx="5403904" cy="934817"/>
          </a:xfrm>
        </p:spPr>
        <p:txBody>
          <a:bodyPr/>
          <a:lstStyle/>
          <a:p>
            <a:r>
              <a:rPr lang="nl-NL" dirty="0"/>
              <a:t>Presentatie</a:t>
            </a:r>
            <a:r>
              <a:rPr lang="de-DE" dirty="0"/>
              <a:t> </a:t>
            </a:r>
            <a:r>
              <a:rPr lang="nl-NL" dirty="0"/>
              <a:t>Frisse Wind</a:t>
            </a:r>
            <a:r>
              <a:rPr lang="de-DE" dirty="0"/>
              <a:t> </a:t>
            </a:r>
            <a:r>
              <a:rPr lang="de-DE" dirty="0" err="1"/>
              <a:t>Academie</a:t>
            </a:r>
            <a:r>
              <a:rPr lang="de-DE" dirty="0"/>
              <a:t> </a:t>
            </a:r>
          </a:p>
          <a:p>
            <a:r>
              <a:rPr lang="de-DE" dirty="0"/>
              <a:t>30 </a:t>
            </a:r>
            <a:r>
              <a:rPr lang="de-DE" dirty="0" err="1"/>
              <a:t>oktober</a:t>
            </a:r>
            <a:r>
              <a:rPr lang="de-DE" dirty="0"/>
              <a:t> 2024     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>
          <a:xfrm rot="5400000">
            <a:off x="5919141" y="3772181"/>
            <a:ext cx="622589" cy="268865"/>
          </a:xfrm>
        </p:spPr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92097" y="3023708"/>
            <a:ext cx="5403906" cy="1322615"/>
          </a:xfrm>
        </p:spPr>
        <p:txBody>
          <a:bodyPr/>
          <a:lstStyle/>
          <a:p>
            <a:r>
              <a:rPr lang="nl-NL" sz="3200" dirty="0"/>
              <a:t>De Limburgse Leefbaarheidsaanpak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44E744-A859-4A22-8C74-C24E30A6B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8" t="31698" r="21066" b="9235"/>
          <a:stretch/>
        </p:blipFill>
        <p:spPr>
          <a:xfrm flipH="1">
            <a:off x="6967586" y="1743681"/>
            <a:ext cx="4532317" cy="3288160"/>
          </a:xfrm>
          <a:prstGeom prst="rect">
            <a:avLst/>
          </a:prstGeom>
        </p:spPr>
      </p:pic>
      <p:sp>
        <p:nvSpPr>
          <p:cNvPr id="6" name="Subtitel 1">
            <a:extLst>
              <a:ext uri="{FF2B5EF4-FFF2-40B4-BE49-F238E27FC236}">
                <a16:creationId xmlns:a16="http://schemas.microsoft.com/office/drawing/2014/main" id="{92B0D0A2-EA63-42F1-B7A2-3C000691F3B1}"/>
              </a:ext>
            </a:extLst>
          </p:cNvPr>
          <p:cNvSpPr txBox="1">
            <a:spLocks/>
          </p:cNvSpPr>
          <p:nvPr/>
        </p:nvSpPr>
        <p:spPr>
          <a:xfrm>
            <a:off x="692096" y="5278324"/>
            <a:ext cx="5403904" cy="685518"/>
          </a:xfrm>
          <a:prstGeom prst="rect">
            <a:avLst/>
          </a:prstGeom>
          <a:solidFill>
            <a:srgbClr val="4298D2"/>
          </a:solidFill>
        </p:spPr>
        <p:txBody>
          <a:bodyPr vert="horz" wrap="square" lIns="396000" tIns="216000" rIns="91440" bIns="216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Ritsert</a:t>
            </a:r>
            <a:r>
              <a:rPr lang="de-DE" dirty="0"/>
              <a:t> </a:t>
            </a:r>
            <a:r>
              <a:rPr lang="de-DE" dirty="0" err="1"/>
              <a:t>Inia</a:t>
            </a:r>
            <a:r>
              <a:rPr lang="de-DE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1006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2F3F2-1B6A-4F05-B49C-C25595A3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60945B-DA2E-48F4-B525-A0F7D45C4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err="1"/>
              <a:t>Coalitieakkoord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nl-NL" sz="2400" b="1" dirty="0"/>
              <a:t> kaders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U</a:t>
            </a:r>
            <a:r>
              <a:rPr lang="nl-NL" sz="2400" b="1" dirty="0" err="1"/>
              <a:t>itwerking</a:t>
            </a:r>
            <a:r>
              <a:rPr lang="nl-NL" sz="2400" b="1" dirty="0"/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400" b="1" dirty="0"/>
              <a:t>Planning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l-NL" sz="2400" b="1" dirty="0"/>
              <a:t>Vragen</a:t>
            </a:r>
          </a:p>
          <a:p>
            <a:pPr marL="0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BBA46F-E907-4579-9734-0FA54BA21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71" t="25232" r="32661" b="7672"/>
          <a:stretch/>
        </p:blipFill>
        <p:spPr>
          <a:xfrm>
            <a:off x="7822193" y="1623893"/>
            <a:ext cx="3843551" cy="3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037C1-EFE3-4382-A75D-4E3A0A4C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900" dirty="0"/>
              <a:t>1.1 Coalitieakkoord en kaders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8650C55-6C45-5D23-3A1D-56D568995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8" y="2246189"/>
            <a:ext cx="4214225" cy="287298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12591A-EB95-43EE-B6B9-B2DA5DCD4D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EBA5"/>
              </a:clrFrom>
              <a:clrTo>
                <a:srgbClr val="FFEBA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377" y="526117"/>
            <a:ext cx="5766851" cy="534856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954AC51-AFDC-4451-93CD-4065CEBC1991}"/>
              </a:ext>
            </a:extLst>
          </p:cNvPr>
          <p:cNvSpPr txBox="1"/>
          <p:nvPr/>
        </p:nvSpPr>
        <p:spPr>
          <a:xfrm>
            <a:off x="864000" y="1829022"/>
            <a:ext cx="197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59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Eén provincie!</a:t>
            </a:r>
          </a:p>
        </p:txBody>
      </p:sp>
      <p:sp>
        <p:nvSpPr>
          <p:cNvPr id="5" name="Ovaal 4"/>
          <p:cNvSpPr/>
          <p:nvPr/>
        </p:nvSpPr>
        <p:spPr>
          <a:xfrm>
            <a:off x="8084462" y="580660"/>
            <a:ext cx="1258431" cy="1248362"/>
          </a:xfrm>
          <a:prstGeom prst="ellipse">
            <a:avLst/>
          </a:prstGeom>
          <a:solidFill>
            <a:srgbClr val="A4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>
                <a:latin typeface="Tw Cen MT" panose="020B0602020104020603" pitchFamily="34" charset="0"/>
                <a:cs typeface="Calibri" panose="020F0502020204030204" pitchFamily="34" charset="0"/>
              </a:rPr>
              <a:t>Samen </a:t>
            </a:r>
          </a:p>
          <a:p>
            <a:pPr algn="ctr"/>
            <a:r>
              <a:rPr lang="nl-NL" sz="1000" dirty="0">
                <a:latin typeface="Tw Cen MT" panose="020B0602020104020603" pitchFamily="34" charset="0"/>
                <a:cs typeface="Calibri" panose="020F0502020204030204" pitchFamily="34" charset="0"/>
              </a:rPr>
              <a:t>leven en </a:t>
            </a:r>
            <a:r>
              <a:rPr lang="nl-NL" sz="1000" dirty="0" err="1">
                <a:latin typeface="Tw Cen MT" panose="020B0602020104020603" pitchFamily="34" charset="0"/>
                <a:cs typeface="Calibri" panose="020F0502020204030204" pitchFamily="34" charset="0"/>
              </a:rPr>
              <a:t>bestaans-zekerheid</a:t>
            </a:r>
            <a:endParaRPr lang="nl-NL" sz="1000" dirty="0">
              <a:latin typeface="Tw Cen MT" panose="020B06020201040206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9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4CA34-4BE6-437A-B301-7C4C3162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1.2 Definitie leefbaarheid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3DB05D-839F-4BDA-A6AF-3EA7BB732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95"/>
          <a:stretch/>
        </p:blipFill>
        <p:spPr>
          <a:xfrm>
            <a:off x="2093843" y="2539547"/>
            <a:ext cx="8199458" cy="31835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864421C-A536-40BE-8291-411B4CC2F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50" y="1187398"/>
            <a:ext cx="5504896" cy="1605470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F4153F0-1434-4E64-90FF-3BD2B199299D}"/>
              </a:ext>
            </a:extLst>
          </p:cNvPr>
          <p:cNvCxnSpPr/>
          <p:nvPr/>
        </p:nvCxnSpPr>
        <p:spPr>
          <a:xfrm>
            <a:off x="9785350" y="2082800"/>
            <a:ext cx="8255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90179EBE-749B-4A22-854F-9B61AECAEC6E}"/>
              </a:ext>
            </a:extLst>
          </p:cNvPr>
          <p:cNvCxnSpPr>
            <a:cxnSpLocks/>
          </p:cNvCxnSpPr>
          <p:nvPr/>
        </p:nvCxnSpPr>
        <p:spPr>
          <a:xfrm>
            <a:off x="5606980" y="2292350"/>
            <a:ext cx="48197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BD01F5A-1274-42F4-8BE4-E6981A9ED96E}"/>
              </a:ext>
            </a:extLst>
          </p:cNvPr>
          <p:cNvCxnSpPr>
            <a:cxnSpLocks/>
          </p:cNvCxnSpPr>
          <p:nvPr/>
        </p:nvCxnSpPr>
        <p:spPr>
          <a:xfrm>
            <a:off x="5606980" y="2489200"/>
            <a:ext cx="164793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1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77E7D-0DF5-4A2F-869E-D5857F15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1.3 3 lijnen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78A68-7290-4C62-A5EE-15BAE3EC0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200" b="1" dirty="0">
              <a:solidFill>
                <a:srgbClr val="0059A2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3972FFA-8BD7-45FB-BFDD-188035690003}"/>
              </a:ext>
            </a:extLst>
          </p:cNvPr>
          <p:cNvSpPr/>
          <p:nvPr/>
        </p:nvSpPr>
        <p:spPr>
          <a:xfrm>
            <a:off x="864000" y="2352018"/>
            <a:ext cx="3186000" cy="2612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Inwonersinitiatieven</a:t>
            </a: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/>
              <a:t>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D8E6391-4DF8-4500-B414-0A4E0D247BC8}"/>
              </a:ext>
            </a:extLst>
          </p:cNvPr>
          <p:cNvSpPr/>
          <p:nvPr/>
        </p:nvSpPr>
        <p:spPr>
          <a:xfrm>
            <a:off x="863999" y="2352018"/>
            <a:ext cx="3185999" cy="520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Lijn 1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E2A7E65-5910-495C-8B1D-1F2A68F61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467" y="3828084"/>
            <a:ext cx="580766" cy="580766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00965758-232A-4708-A92F-5A7FE3FB4EE0}"/>
              </a:ext>
            </a:extLst>
          </p:cNvPr>
          <p:cNvSpPr/>
          <p:nvPr/>
        </p:nvSpPr>
        <p:spPr>
          <a:xfrm>
            <a:off x="4672729" y="2352018"/>
            <a:ext cx="3186000" cy="2612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>
                <a:solidFill>
                  <a:schemeClr val="tx1"/>
                </a:solidFill>
              </a:rPr>
              <a:t>Initiatieven van stichtingen/ verenigingen</a:t>
            </a: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/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8CF8764-2C08-4797-A205-F3E32991D7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94862" y="3848459"/>
            <a:ext cx="540015" cy="540015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A30CB345-C1D2-49F2-A379-1F5643A67FF9}"/>
              </a:ext>
            </a:extLst>
          </p:cNvPr>
          <p:cNvSpPr/>
          <p:nvPr/>
        </p:nvSpPr>
        <p:spPr>
          <a:xfrm>
            <a:off x="4672729" y="2352018"/>
            <a:ext cx="3184282" cy="520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Lijn 2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30D0B9A-D971-428C-A376-5D65B7C1B541}"/>
              </a:ext>
            </a:extLst>
          </p:cNvPr>
          <p:cNvSpPr/>
          <p:nvPr/>
        </p:nvSpPr>
        <p:spPr>
          <a:xfrm>
            <a:off x="8481462" y="2352018"/>
            <a:ext cx="3184282" cy="2612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>
                <a:solidFill>
                  <a:schemeClr val="tx1"/>
                </a:solidFill>
              </a:rPr>
              <a:t>Gebiedsgerichte projecten van gemeenten en samenwerkende organisaties </a:t>
            </a: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/>
              <a:t> 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9215073-C4ED-4BA2-8E94-5C56C35A374D}"/>
              </a:ext>
            </a:extLst>
          </p:cNvPr>
          <p:cNvSpPr/>
          <p:nvPr/>
        </p:nvSpPr>
        <p:spPr>
          <a:xfrm>
            <a:off x="8481462" y="2352018"/>
            <a:ext cx="3184282" cy="520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Lijn 3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49696DF-FDCB-4A2B-AD4C-D1436EBF6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535" y="3789625"/>
            <a:ext cx="64013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3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25E14-4338-4095-A040-73865576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2.1 Uitwerking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74C3E9-99E7-4DF5-8DA8-A1CBF494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0" y="1623893"/>
            <a:ext cx="10801744" cy="398150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Tekstvak 82">
            <a:extLst>
              <a:ext uri="{FF2B5EF4-FFF2-40B4-BE49-F238E27FC236}">
                <a16:creationId xmlns:a16="http://schemas.microsoft.com/office/drawing/2014/main" id="{2305FE49-0975-4BA4-B003-D7743419FF41}"/>
              </a:ext>
            </a:extLst>
          </p:cNvPr>
          <p:cNvSpPr txBox="1"/>
          <p:nvPr/>
        </p:nvSpPr>
        <p:spPr>
          <a:xfrm>
            <a:off x="526256" y="961384"/>
            <a:ext cx="2005835" cy="8984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7F6F00F9-370E-4C3C-B208-B1E9937696A9}"/>
              </a:ext>
            </a:extLst>
          </p:cNvPr>
          <p:cNvCxnSpPr>
            <a:cxnSpLocks/>
          </p:cNvCxnSpPr>
          <p:nvPr/>
        </p:nvCxnSpPr>
        <p:spPr>
          <a:xfrm flipH="1" flipV="1">
            <a:off x="8060643" y="1633084"/>
            <a:ext cx="0" cy="398150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01E6FF73-08C1-40D1-BC1C-BC8442BA9A84}"/>
              </a:ext>
            </a:extLst>
          </p:cNvPr>
          <p:cNvSpPr/>
          <p:nvPr/>
        </p:nvSpPr>
        <p:spPr>
          <a:xfrm>
            <a:off x="852596" y="1672740"/>
            <a:ext cx="2880000" cy="1341766"/>
          </a:xfrm>
          <a:prstGeom prst="rect">
            <a:avLst/>
          </a:prstGeom>
          <a:solidFill>
            <a:srgbClr val="9995D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Sociaal / fysiek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= max. 100%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≥ 1 leefbaarheidsbehoefte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Inwoners en ‘entiteiten’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nl-NL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6896F8-4938-4412-A3D5-C1CA10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9709" y="2100685"/>
            <a:ext cx="321925" cy="31632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C64C2FC-3B3D-4C25-B202-685DD49D5DDD}"/>
              </a:ext>
            </a:extLst>
          </p:cNvPr>
          <p:cNvSpPr/>
          <p:nvPr/>
        </p:nvSpPr>
        <p:spPr>
          <a:xfrm>
            <a:off x="852596" y="1622959"/>
            <a:ext cx="2879999" cy="366107"/>
          </a:xfrm>
          <a:prstGeom prst="rect">
            <a:avLst/>
          </a:prstGeom>
          <a:solidFill>
            <a:srgbClr val="99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spcAft>
                <a:spcPts val="0"/>
              </a:spcAft>
            </a:pPr>
            <a:r>
              <a:rPr lang="nl-NL" sz="14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Inwonersinitiatieven</a:t>
            </a:r>
            <a:r>
              <a:rPr lang="nl-NL" sz="12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007FE94-847F-4D66-8ADD-379D87C546C7}"/>
              </a:ext>
            </a:extLst>
          </p:cNvPr>
          <p:cNvSpPr/>
          <p:nvPr/>
        </p:nvSpPr>
        <p:spPr>
          <a:xfrm>
            <a:off x="4461951" y="1653111"/>
            <a:ext cx="2880000" cy="1361396"/>
          </a:xfrm>
          <a:prstGeom prst="rect">
            <a:avLst/>
          </a:prstGeom>
          <a:solidFill>
            <a:srgbClr val="9995D3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Sociaal / fysiek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= max. 50%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≥ 2 leefbaarheidsbehoeften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Alleen ‘entiteiten’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nl-NL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315F03E-30FA-405D-9D8D-57DFE42EEC45}"/>
              </a:ext>
            </a:extLst>
          </p:cNvPr>
          <p:cNvSpPr/>
          <p:nvPr/>
        </p:nvSpPr>
        <p:spPr>
          <a:xfrm>
            <a:off x="4461952" y="1603330"/>
            <a:ext cx="2879998" cy="366107"/>
          </a:xfrm>
          <a:prstGeom prst="rect">
            <a:avLst/>
          </a:prstGeom>
          <a:solidFill>
            <a:srgbClr val="99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spcAft>
                <a:spcPts val="0"/>
              </a:spcAft>
            </a:pPr>
            <a:r>
              <a:rPr lang="nl-NL" sz="14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Initiatieven stichtingen/verenigingen</a:t>
            </a:r>
            <a:endParaRPr lang="nl-N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F95EA4-3304-4051-B4C7-F2C58870D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8" y="2100685"/>
            <a:ext cx="356905" cy="350699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85FF2AAE-4104-4672-B9CD-DBED6ABC91F0}"/>
              </a:ext>
            </a:extLst>
          </p:cNvPr>
          <p:cNvSpPr/>
          <p:nvPr/>
        </p:nvSpPr>
        <p:spPr>
          <a:xfrm>
            <a:off x="2622856" y="3413483"/>
            <a:ext cx="2880000" cy="907801"/>
          </a:xfrm>
          <a:prstGeom prst="rect">
            <a:avLst/>
          </a:prstGeom>
          <a:solidFill>
            <a:srgbClr val="9995D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Klavertje 5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5B54B8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Subsidieloket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nl-NL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8B75D04-8834-436D-8769-357EE3791FD3}"/>
              </a:ext>
            </a:extLst>
          </p:cNvPr>
          <p:cNvSpPr/>
          <p:nvPr/>
        </p:nvSpPr>
        <p:spPr>
          <a:xfrm>
            <a:off x="2629404" y="3304986"/>
            <a:ext cx="2880000" cy="360000"/>
          </a:xfrm>
          <a:prstGeom prst="rect">
            <a:avLst/>
          </a:prstGeom>
          <a:solidFill>
            <a:srgbClr val="99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Begeleiding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23D8C7A-F466-431F-8E19-AF7FE24A560C}"/>
              </a:ext>
            </a:extLst>
          </p:cNvPr>
          <p:cNvSpPr/>
          <p:nvPr/>
        </p:nvSpPr>
        <p:spPr>
          <a:xfrm>
            <a:off x="2629404" y="4611764"/>
            <a:ext cx="2880000" cy="360000"/>
          </a:xfrm>
          <a:prstGeom prst="rect">
            <a:avLst/>
          </a:prstGeom>
          <a:solidFill>
            <a:srgbClr val="99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spcAft>
                <a:spcPts val="0"/>
              </a:spcAft>
            </a:pPr>
            <a:r>
              <a:rPr lang="nl-NL" sz="14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Beschikking</a:t>
            </a:r>
            <a:endParaRPr lang="nl-N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0A55F11-6396-46EB-A3EB-38085307DEDF}"/>
              </a:ext>
            </a:extLst>
          </p:cNvPr>
          <p:cNvSpPr/>
          <p:nvPr/>
        </p:nvSpPr>
        <p:spPr>
          <a:xfrm>
            <a:off x="8787652" y="1767424"/>
            <a:ext cx="2880000" cy="1247082"/>
          </a:xfrm>
          <a:prstGeom prst="rect">
            <a:avLst/>
          </a:prstGeom>
          <a:solidFill>
            <a:srgbClr val="4274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Fysiek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= max. 50%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≥ 3 leefbaarheidsbehoeften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Gemeenten (evt. met partners</a:t>
            </a:r>
            <a:r>
              <a:rPr lang="nl-NL" sz="11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nl-NL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0B07C96-CC9A-45B7-BEA7-2A47F8F946F4}"/>
              </a:ext>
            </a:extLst>
          </p:cNvPr>
          <p:cNvSpPr/>
          <p:nvPr/>
        </p:nvSpPr>
        <p:spPr>
          <a:xfrm>
            <a:off x="8789748" y="1633084"/>
            <a:ext cx="2875451" cy="365529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Gebiedsgerichte publieke initiatieven 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1F3D65A-0A07-4B7A-92F9-A84E58C0222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19" y="2112947"/>
            <a:ext cx="294017" cy="291802"/>
          </a:xfrm>
          <a:prstGeom prst="rect">
            <a:avLst/>
          </a:prstGeom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54BF6280-7B96-4552-8F30-4F75A644B6DE}"/>
              </a:ext>
            </a:extLst>
          </p:cNvPr>
          <p:cNvSpPr/>
          <p:nvPr/>
        </p:nvSpPr>
        <p:spPr>
          <a:xfrm>
            <a:off x="8787651" y="3398701"/>
            <a:ext cx="2880000" cy="907801"/>
          </a:xfrm>
          <a:prstGeom prst="rect">
            <a:avLst/>
          </a:prstGeom>
          <a:solidFill>
            <a:srgbClr val="4274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 err="1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Projectbegel</a:t>
            </a:r>
            <a:r>
              <a:rPr lang="nl-NL" sz="14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1400" dirty="0" err="1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</a:t>
            </a:r>
            <a:r>
              <a:rPr lang="nl-NL" sz="14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initiatieven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63955" algn="l"/>
              </a:tabLst>
            </a:pPr>
            <a:r>
              <a:rPr lang="nl-NL" sz="1400" dirty="0">
                <a:solidFill>
                  <a:srgbClr val="365F91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Subsidieloket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>
              <a:lnSpc>
                <a:spcPts val="1400"/>
              </a:lnSpc>
              <a:spcAft>
                <a:spcPts val="0"/>
              </a:spcAft>
              <a:tabLst>
                <a:tab pos="1163955" algn="l"/>
              </a:tabLst>
            </a:pPr>
            <a:r>
              <a:rPr lang="nl-NL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nl-NL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28067602-7277-4F44-B236-E42B5CA7FE09}"/>
              </a:ext>
            </a:extLst>
          </p:cNvPr>
          <p:cNvSpPr/>
          <p:nvPr/>
        </p:nvSpPr>
        <p:spPr>
          <a:xfrm>
            <a:off x="8792292" y="3307131"/>
            <a:ext cx="2880000" cy="360000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nl-NL" sz="14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Begeleiding</a:t>
            </a:r>
            <a:endParaRPr lang="nl-NL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1C482DF8-A36D-4867-B755-D4C240F646D6}"/>
              </a:ext>
            </a:extLst>
          </p:cNvPr>
          <p:cNvSpPr/>
          <p:nvPr/>
        </p:nvSpPr>
        <p:spPr>
          <a:xfrm>
            <a:off x="8792292" y="4613052"/>
            <a:ext cx="2880000" cy="360000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spcAft>
                <a:spcPts val="0"/>
              </a:spcAft>
            </a:pPr>
            <a:r>
              <a:rPr lang="en-US" sz="1400" kern="1200" dirty="0" err="1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Leefbaarheidsakkoord</a:t>
            </a:r>
            <a:endParaRPr lang="nl-N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1F04046C-25A2-4274-B08A-CD7367A42E7F}"/>
              </a:ext>
            </a:extLst>
          </p:cNvPr>
          <p:cNvSpPr/>
          <p:nvPr/>
        </p:nvSpPr>
        <p:spPr>
          <a:xfrm>
            <a:off x="8787652" y="5254349"/>
            <a:ext cx="2880000" cy="360000"/>
          </a:xfrm>
          <a:prstGeom prst="rect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>
              <a:spcAft>
                <a:spcPts val="0"/>
              </a:spcAft>
            </a:pPr>
            <a:r>
              <a:rPr lang="nl-NL" sz="1400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Beschikking</a:t>
            </a:r>
            <a:endParaRPr lang="nl-N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85CB73DB-5F44-4F3C-A3E5-9A2C0DD165D2}"/>
              </a:ext>
            </a:extLst>
          </p:cNvPr>
          <p:cNvSpPr/>
          <p:nvPr/>
        </p:nvSpPr>
        <p:spPr>
          <a:xfrm flipV="1">
            <a:off x="3118271" y="3093106"/>
            <a:ext cx="139623" cy="120365"/>
          </a:xfrm>
          <a:prstGeom prst="triangle">
            <a:avLst/>
          </a:prstGeom>
          <a:solidFill>
            <a:srgbClr val="99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EEB03278-B844-41F4-AC85-160DEB516422}"/>
              </a:ext>
            </a:extLst>
          </p:cNvPr>
          <p:cNvSpPr/>
          <p:nvPr/>
        </p:nvSpPr>
        <p:spPr>
          <a:xfrm flipV="1">
            <a:off x="4920820" y="3093106"/>
            <a:ext cx="139623" cy="120365"/>
          </a:xfrm>
          <a:prstGeom prst="triangle">
            <a:avLst/>
          </a:prstGeom>
          <a:solidFill>
            <a:srgbClr val="99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Gelijkbenige driehoek 29">
            <a:extLst>
              <a:ext uri="{FF2B5EF4-FFF2-40B4-BE49-F238E27FC236}">
                <a16:creationId xmlns:a16="http://schemas.microsoft.com/office/drawing/2014/main" id="{11B2FA7E-2CBD-419D-85ED-6DA9E39D55B0}"/>
              </a:ext>
            </a:extLst>
          </p:cNvPr>
          <p:cNvSpPr/>
          <p:nvPr/>
        </p:nvSpPr>
        <p:spPr>
          <a:xfrm flipV="1">
            <a:off x="3999592" y="4399637"/>
            <a:ext cx="139623" cy="120365"/>
          </a:xfrm>
          <a:prstGeom prst="triangle">
            <a:avLst/>
          </a:prstGeom>
          <a:solidFill>
            <a:srgbClr val="99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Gelijkbenige driehoek 30">
            <a:extLst>
              <a:ext uri="{FF2B5EF4-FFF2-40B4-BE49-F238E27FC236}">
                <a16:creationId xmlns:a16="http://schemas.microsoft.com/office/drawing/2014/main" id="{4E7BB5F0-E2C6-4D78-AE61-C408D9B968F0}"/>
              </a:ext>
            </a:extLst>
          </p:cNvPr>
          <p:cNvSpPr/>
          <p:nvPr/>
        </p:nvSpPr>
        <p:spPr>
          <a:xfrm flipV="1">
            <a:off x="10157661" y="3096817"/>
            <a:ext cx="139623" cy="120365"/>
          </a:xfrm>
          <a:prstGeom prst="triangle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Gelijkbenige driehoek 31">
            <a:extLst>
              <a:ext uri="{FF2B5EF4-FFF2-40B4-BE49-F238E27FC236}">
                <a16:creationId xmlns:a16="http://schemas.microsoft.com/office/drawing/2014/main" id="{9408162A-EDD3-425A-98AD-065D8F3C7014}"/>
              </a:ext>
            </a:extLst>
          </p:cNvPr>
          <p:cNvSpPr/>
          <p:nvPr/>
        </p:nvSpPr>
        <p:spPr>
          <a:xfrm flipV="1">
            <a:off x="10157661" y="4405567"/>
            <a:ext cx="139623" cy="120365"/>
          </a:xfrm>
          <a:prstGeom prst="triangle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Gelijkbenige driehoek 32">
            <a:extLst>
              <a:ext uri="{FF2B5EF4-FFF2-40B4-BE49-F238E27FC236}">
                <a16:creationId xmlns:a16="http://schemas.microsoft.com/office/drawing/2014/main" id="{E66BF0DD-91BB-4C73-9C4A-A8B9E83E11C5}"/>
              </a:ext>
            </a:extLst>
          </p:cNvPr>
          <p:cNvSpPr/>
          <p:nvPr/>
        </p:nvSpPr>
        <p:spPr>
          <a:xfrm flipV="1">
            <a:off x="10157661" y="5042994"/>
            <a:ext cx="139623" cy="120365"/>
          </a:xfrm>
          <a:prstGeom prst="triangle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90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25E14-4338-4095-A040-73865576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2.2 Voorbeelden initiatieven</a:t>
            </a:r>
          </a:p>
        </p:txBody>
      </p:sp>
      <p:sp>
        <p:nvSpPr>
          <p:cNvPr id="5" name="Tekstvak 82">
            <a:extLst>
              <a:ext uri="{FF2B5EF4-FFF2-40B4-BE49-F238E27FC236}">
                <a16:creationId xmlns:a16="http://schemas.microsoft.com/office/drawing/2014/main" id="{2305FE49-0975-4BA4-B003-D7743419FF41}"/>
              </a:ext>
            </a:extLst>
          </p:cNvPr>
          <p:cNvSpPr txBox="1"/>
          <p:nvPr/>
        </p:nvSpPr>
        <p:spPr>
          <a:xfrm>
            <a:off x="526256" y="961384"/>
            <a:ext cx="2005835" cy="89844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endParaRPr lang="nl-NL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7F6F00F9-370E-4C3C-B208-B1E9937696A9}"/>
              </a:ext>
            </a:extLst>
          </p:cNvPr>
          <p:cNvCxnSpPr>
            <a:cxnSpLocks/>
          </p:cNvCxnSpPr>
          <p:nvPr/>
        </p:nvCxnSpPr>
        <p:spPr>
          <a:xfrm flipH="1" flipV="1">
            <a:off x="8079977" y="1620000"/>
            <a:ext cx="0" cy="398150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15291CEA-942A-419E-BDD8-1B9DA195C4F7}"/>
              </a:ext>
            </a:extLst>
          </p:cNvPr>
          <p:cNvCxnSpPr>
            <a:cxnSpLocks/>
          </p:cNvCxnSpPr>
          <p:nvPr/>
        </p:nvCxnSpPr>
        <p:spPr>
          <a:xfrm flipH="1" flipV="1">
            <a:off x="4470462" y="1620000"/>
            <a:ext cx="0" cy="398150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92368383-B0E2-422C-A5E9-0CF90497944B}"/>
              </a:ext>
            </a:extLst>
          </p:cNvPr>
          <p:cNvCxnSpPr>
            <a:cxnSpLocks/>
          </p:cNvCxnSpPr>
          <p:nvPr/>
        </p:nvCxnSpPr>
        <p:spPr>
          <a:xfrm flipH="1" flipV="1">
            <a:off x="864000" y="1620000"/>
            <a:ext cx="0" cy="398150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AFFE4B63-DC84-4A57-BE52-C06182EA105E}"/>
              </a:ext>
            </a:extLst>
          </p:cNvPr>
          <p:cNvCxnSpPr>
            <a:cxnSpLocks/>
          </p:cNvCxnSpPr>
          <p:nvPr/>
        </p:nvCxnSpPr>
        <p:spPr>
          <a:xfrm flipH="1" flipV="1">
            <a:off x="11675171" y="1620000"/>
            <a:ext cx="0" cy="398150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teenbreek.nl/wp-content/uploads/2023/02/Vaste-planten-in-een-geveltuin-scaled-e1678788332778.jpg">
            <a:extLst>
              <a:ext uri="{FF2B5EF4-FFF2-40B4-BE49-F238E27FC236}">
                <a16:creationId xmlns:a16="http://schemas.microsoft.com/office/drawing/2014/main" id="{30BF110E-6205-4020-9D02-885DA45925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6"/>
          <a:stretch/>
        </p:blipFill>
        <p:spPr bwMode="auto">
          <a:xfrm>
            <a:off x="1015037" y="1633083"/>
            <a:ext cx="3296843" cy="19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raatfeest organiseren">
            <a:extLst>
              <a:ext uri="{FF2B5EF4-FFF2-40B4-BE49-F238E27FC236}">
                <a16:creationId xmlns:a16="http://schemas.microsoft.com/office/drawing/2014/main" id="{B0274A83-B292-46FA-B8CC-519C7989C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7"/>
          <a:stretch/>
        </p:blipFill>
        <p:spPr bwMode="auto">
          <a:xfrm>
            <a:off x="1017177" y="3701060"/>
            <a:ext cx="3296844" cy="19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rijwilligers bouwen samen aan het huis dat straks de basis van de Dorpsgaard vormt.">
            <a:extLst>
              <a:ext uri="{FF2B5EF4-FFF2-40B4-BE49-F238E27FC236}">
                <a16:creationId xmlns:a16="http://schemas.microsoft.com/office/drawing/2014/main" id="{809ED841-B11C-43D9-9318-A25FADACB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9" b="2378"/>
          <a:stretch/>
        </p:blipFill>
        <p:spPr bwMode="auto">
          <a:xfrm>
            <a:off x="4626899" y="1633083"/>
            <a:ext cx="3304003" cy="19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2B61ABCC-CA5A-4685-9D7D-35395DF50E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8" t="31697" r="17622" b="17787"/>
          <a:stretch/>
        </p:blipFill>
        <p:spPr>
          <a:xfrm flipH="1">
            <a:off x="4619536" y="3687455"/>
            <a:ext cx="3311368" cy="190439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F9B7D4C-3795-4F77-8E58-2254E7EE61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44" r="28532"/>
          <a:stretch/>
        </p:blipFill>
        <p:spPr>
          <a:xfrm>
            <a:off x="8236413" y="1623893"/>
            <a:ext cx="3280167" cy="39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9E5D4-EED8-42FE-9FA1-B4F624D4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2.3 Stappenplan initiatieven inwoners en stichtingen/verenigingen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3FF5559-6046-4DE0-B9FD-84A7B088850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5730" t="19296" r="33339" b="42360"/>
          <a:stretch/>
        </p:blipFill>
        <p:spPr bwMode="auto">
          <a:xfrm>
            <a:off x="946595" y="1777685"/>
            <a:ext cx="4949579" cy="383487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34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sjabloon_Provincie 16-9">
  <a:themeElements>
    <a:clrScheme name="Provinci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2F33"/>
      </a:accent1>
      <a:accent2>
        <a:srgbClr val="308ECD"/>
      </a:accent2>
      <a:accent3>
        <a:srgbClr val="F1B700"/>
      </a:accent3>
      <a:accent4>
        <a:srgbClr val="7E2C42"/>
      </a:accent4>
      <a:accent5>
        <a:srgbClr val="0059A2"/>
      </a:accent5>
      <a:accent6>
        <a:srgbClr val="AC8500"/>
      </a:accent6>
      <a:hlink>
        <a:srgbClr val="0563C1"/>
      </a:hlink>
      <a:folHlink>
        <a:srgbClr val="954F72"/>
      </a:folHlink>
    </a:clrScheme>
    <a:fontScheme name="Provinc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sjabloon_Provincie 16-9.potx" id="{35BB396E-93BC-44BA-8F26-9B679843ADB5}" vid="{2D78E82E-39C6-4333-99F6-53CB4996A14A}"/>
    </a:ext>
  </a:extLst>
</a:theme>
</file>

<file path=ppt/theme/theme2.xml><?xml version="1.0" encoding="utf-8"?>
<a:theme xmlns:a="http://schemas.openxmlformats.org/drawingml/2006/main" name="Office-the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ccef8c-af88-4d13-b91c-c70a16744e49" xsi:nil="true"/>
    <lcf76f155ced4ddcb4097134ff3c332f xmlns="0e12b152-9c63-4af8-9f0a-0056f82bb3f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0197C332CF8428D3304738CB3D987" ma:contentTypeVersion="18" ma:contentTypeDescription="Een nieuw document maken." ma:contentTypeScope="" ma:versionID="84b9c1b790d0d76f294a228531aa376a">
  <xsd:schema xmlns:xsd="http://www.w3.org/2001/XMLSchema" xmlns:xs="http://www.w3.org/2001/XMLSchema" xmlns:p="http://schemas.microsoft.com/office/2006/metadata/properties" xmlns:ns2="0e12b152-9c63-4af8-9f0a-0056f82bb3fc" xmlns:ns3="21ccef8c-af88-4d13-b91c-c70a16744e49" targetNamespace="http://schemas.microsoft.com/office/2006/metadata/properties" ma:root="true" ma:fieldsID="e54546315ac1f470f670dc9298609c3c" ns2:_="" ns3:_="">
    <xsd:import namespace="0e12b152-9c63-4af8-9f0a-0056f82bb3fc"/>
    <xsd:import namespace="21ccef8c-af88-4d13-b91c-c70a16744e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2b152-9c63-4af8-9f0a-0056f82bb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ea620b1-8b07-45f2-9b6c-2a72b28f97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cef8c-af88-4d13-b91c-c70a16744e4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4e67deb-1cf3-4ed6-bb56-c9ee4fc1ebd8}" ma:internalName="TaxCatchAll" ma:showField="CatchAllData" ma:web="21ccef8c-af88-4d13-b91c-c70a16744e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D1498A-0C28-46E2-93BC-C82E5DCB9C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C35A1C-1972-4622-AFA7-C5A472A3F19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09D2D4-FDAB-484F-8DF2-2359B9A95BD3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</TotalTime>
  <Words>679</Words>
  <Application>Microsoft Office PowerPoint</Application>
  <PresentationFormat>Breedbeeld</PresentationFormat>
  <Paragraphs>226</Paragraphs>
  <Slides>15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Tw Cen MT</vt:lpstr>
      <vt:lpstr>Wingdings</vt:lpstr>
      <vt:lpstr>Presentatiesjabloon_Provincie 16-9</vt:lpstr>
      <vt:lpstr>PowerPoint-presentatie</vt:lpstr>
      <vt:lpstr>De Limburgse Leefbaarheidsaanpak</vt:lpstr>
      <vt:lpstr>Inhoud</vt:lpstr>
      <vt:lpstr>1.1 Coalitieakkoord en kaders</vt:lpstr>
      <vt:lpstr>1.2 Definitie leefbaarheid</vt:lpstr>
      <vt:lpstr>1.3 3 lijnen</vt:lpstr>
      <vt:lpstr>2.1 Uitwerking</vt:lpstr>
      <vt:lpstr>2.2 Voorbeelden initiatieven</vt:lpstr>
      <vt:lpstr>2.3 Stappenplan initiatieven inwoners en stichtingen/verenigingen</vt:lpstr>
      <vt:lpstr>PowerPoint-presentatie</vt:lpstr>
      <vt:lpstr>2.4 Stappenplan gebiedsgerichte publieke initiatieven </vt:lpstr>
      <vt:lpstr>2.5 Organisatie</vt:lpstr>
      <vt:lpstr>2.6 Beoordeling initiatieven</vt:lpstr>
      <vt:lpstr>2.7 Financiën</vt:lpstr>
      <vt:lpstr>3. Planning</vt:lpstr>
    </vt:vector>
  </TitlesOfParts>
  <Company>Provincie Limburg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 Wonen</dc:title>
  <dc:creator>Severeijns, Mathea</dc:creator>
  <cp:lastModifiedBy>Inia, Ritsert</cp:lastModifiedBy>
  <cp:revision>371</cp:revision>
  <cp:lastPrinted>2024-08-13T12:47:14Z</cp:lastPrinted>
  <dcterms:created xsi:type="dcterms:W3CDTF">2022-11-17T12:05:49Z</dcterms:created>
  <dcterms:modified xsi:type="dcterms:W3CDTF">2024-10-30T15:42:50Z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0x010100DFB0197C332CF8428D3304738CB3D987</vt:lpwstr>
  </property>
</Properties>
</file>